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94" r:id="rId1"/>
    <p:sldMasterId id="2147483830" r:id="rId2"/>
  </p:sldMasterIdLst>
  <p:notesMasterIdLst>
    <p:notesMasterId r:id="rId29"/>
  </p:notesMasterIdLst>
  <p:handoutMasterIdLst>
    <p:handoutMasterId r:id="rId30"/>
  </p:handoutMasterIdLst>
  <p:sldIdLst>
    <p:sldId id="256" r:id="rId3"/>
    <p:sldId id="533" r:id="rId4"/>
    <p:sldId id="390" r:id="rId5"/>
    <p:sldId id="554" r:id="rId6"/>
    <p:sldId id="507" r:id="rId7"/>
    <p:sldId id="506" r:id="rId8"/>
    <p:sldId id="508" r:id="rId9"/>
    <p:sldId id="512" r:id="rId10"/>
    <p:sldId id="513" r:id="rId11"/>
    <p:sldId id="511" r:id="rId12"/>
    <p:sldId id="548" r:id="rId13"/>
    <p:sldId id="553" r:id="rId14"/>
    <p:sldId id="442" r:id="rId15"/>
    <p:sldId id="266" r:id="rId16"/>
    <p:sldId id="284" r:id="rId17"/>
    <p:sldId id="269" r:id="rId18"/>
    <p:sldId id="267" r:id="rId19"/>
    <p:sldId id="273" r:id="rId20"/>
    <p:sldId id="301" r:id="rId21"/>
    <p:sldId id="268" r:id="rId22"/>
    <p:sldId id="534" r:id="rId23"/>
    <p:sldId id="505" r:id="rId24"/>
    <p:sldId id="286" r:id="rId25"/>
    <p:sldId id="500" r:id="rId26"/>
    <p:sldId id="383" r:id="rId27"/>
    <p:sldId id="265" r:id="rId28"/>
  </p:sldIdLst>
  <p:sldSz cx="11520488" cy="6483350"/>
  <p:notesSz cx="7010400" cy="92964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Lucida Sans" panose="020B0602030504020204" pitchFamily="34" charset="0"/>
      <p:regular r:id="rId35"/>
      <p:bold r:id="rId36"/>
      <p:italic r:id="rId37"/>
      <p:boldItalic r:id="rId38"/>
    </p:embeddedFont>
    <p:embeddedFont>
      <p:font typeface="Lucida Sans Unicode" panose="020B0602030504020204" pitchFamily="34" charset="0"/>
      <p:regular r:id="rId39"/>
    </p:embeddedFont>
  </p:embeddedFontLst>
  <p:defaultTextStyle>
    <a:defPPr>
      <a:defRPr lang="en-US"/>
    </a:defPPr>
    <a:lvl1pPr marL="0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1pPr>
    <a:lvl2pPr marL="514322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2pPr>
    <a:lvl3pPr marL="1028644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3pPr>
    <a:lvl4pPr marL="1542965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4pPr>
    <a:lvl5pPr marL="2057287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5pPr>
    <a:lvl6pPr marL="2571609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6pPr>
    <a:lvl7pPr marL="3085931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7pPr>
    <a:lvl8pPr marL="3600253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8pPr>
    <a:lvl9pPr marL="4114575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2">
          <p15:clr>
            <a:srgbClr val="A4A3A4"/>
          </p15:clr>
        </p15:guide>
        <p15:guide id="2" pos="3629">
          <p15:clr>
            <a:srgbClr val="A4A3A4"/>
          </p15:clr>
        </p15:guide>
        <p15:guide id="3" orient="horz" pos="1527">
          <p15:clr>
            <a:srgbClr val="A4A3A4"/>
          </p15:clr>
        </p15:guide>
        <p15:guide id="4" pos="51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therine" initials="C" lastIdx="52" clrIdx="0"/>
  <p:cmAuthor id="1" name="Hayley" initials="H" lastIdx="9" clrIdx="1"/>
  <p:cmAuthor id="2" name="Paige" initials="P" lastIdx="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FD0"/>
    <a:srgbClr val="2F507D"/>
    <a:srgbClr val="7683A4"/>
    <a:srgbClr val="25557D"/>
    <a:srgbClr val="3171A5"/>
    <a:srgbClr val="3A86C4"/>
    <a:srgbClr val="4F7EBD"/>
    <a:srgbClr val="4271B0"/>
    <a:srgbClr val="56617D"/>
    <a:srgbClr val="D2F0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02" autoAdjust="0"/>
    <p:restoredTop sz="87324" autoAdjust="0"/>
  </p:normalViewPr>
  <p:slideViewPr>
    <p:cSldViewPr snapToGrid="0">
      <p:cViewPr varScale="1">
        <p:scale>
          <a:sx n="105" d="100"/>
          <a:sy n="105" d="100"/>
        </p:scale>
        <p:origin x="429" y="45"/>
      </p:cViewPr>
      <p:guideLst>
        <p:guide orient="horz" pos="2042"/>
        <p:guide pos="3629"/>
        <p:guide orient="horz" pos="1527"/>
        <p:guide pos="51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66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2FF6F9-ADD6-4629-88BC-7F7775F6FD66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9BB1B80-9DEE-49CF-B1DA-559FC3874BC0}">
      <dgm:prSet phldrT="[Text]" custT="1"/>
      <dgm:spPr/>
      <dgm:t>
        <a:bodyPr/>
        <a:lstStyle/>
        <a:p>
          <a:r>
            <a:rPr lang="en-US" sz="2300" b="1" dirty="0">
              <a:solidFill>
                <a:schemeClr val="tx1"/>
              </a:solidFill>
            </a:rPr>
            <a:t>Capture</a:t>
          </a:r>
          <a:br>
            <a:rPr lang="en-US" sz="2300" dirty="0">
              <a:solidFill>
                <a:schemeClr val="tx1"/>
              </a:solidFill>
            </a:rPr>
          </a:br>
          <a:r>
            <a:rPr lang="en-US" sz="1400" dirty="0">
              <a:solidFill>
                <a:schemeClr val="tx1"/>
              </a:solidFill>
            </a:rPr>
            <a:t>files automatically</a:t>
          </a:r>
        </a:p>
      </dgm:t>
    </dgm:pt>
    <dgm:pt modelId="{AC26174C-20D8-4FEC-AC9F-CC9EBA68C336}" type="parTrans" cxnId="{56D6BD29-3808-45F3-8D8F-494BD378EDC3}">
      <dgm:prSet/>
      <dgm:spPr/>
      <dgm:t>
        <a:bodyPr/>
        <a:lstStyle/>
        <a:p>
          <a:endParaRPr lang="en-US"/>
        </a:p>
      </dgm:t>
    </dgm:pt>
    <dgm:pt modelId="{7724468A-15B6-4240-9020-BF7078D3B3B8}" type="sibTrans" cxnId="{56D6BD29-3808-45F3-8D8F-494BD378EDC3}">
      <dgm:prSet/>
      <dgm:spPr/>
      <dgm:t>
        <a:bodyPr/>
        <a:lstStyle/>
        <a:p>
          <a:endParaRPr lang="en-US"/>
        </a:p>
      </dgm:t>
    </dgm:pt>
    <dgm:pt modelId="{28A8C5E3-FFAC-4D3D-959B-D3003481A872}">
      <dgm:prSet phldrT="[Text]" custT="1"/>
      <dgm:spPr/>
      <dgm:t>
        <a:bodyPr/>
        <a:lstStyle/>
        <a:p>
          <a:r>
            <a:rPr lang="en-US" sz="2200" b="1" dirty="0"/>
            <a:t>Process</a:t>
          </a:r>
          <a:br>
            <a:rPr lang="en-US" sz="2200" dirty="0"/>
          </a:br>
          <a:r>
            <a:rPr lang="en-US" sz="1400" dirty="0"/>
            <a:t>and route jobs with ease</a:t>
          </a:r>
          <a:endParaRPr lang="en-US" sz="1400" b="1" dirty="0"/>
        </a:p>
      </dgm:t>
    </dgm:pt>
    <dgm:pt modelId="{158E442D-94CA-4DC6-B48D-9840084576A3}" type="parTrans" cxnId="{798038AB-CFCA-420B-B1F7-53087FCD5AB2}">
      <dgm:prSet/>
      <dgm:spPr/>
      <dgm:t>
        <a:bodyPr/>
        <a:lstStyle/>
        <a:p>
          <a:endParaRPr lang="en-US"/>
        </a:p>
      </dgm:t>
    </dgm:pt>
    <dgm:pt modelId="{BB2F6406-1EBD-4F04-A58E-AEEF4C4ABDF5}" type="sibTrans" cxnId="{798038AB-CFCA-420B-B1F7-53087FCD5AB2}">
      <dgm:prSet/>
      <dgm:spPr/>
      <dgm:t>
        <a:bodyPr/>
        <a:lstStyle/>
        <a:p>
          <a:endParaRPr lang="en-US"/>
        </a:p>
      </dgm:t>
    </dgm:pt>
    <dgm:pt modelId="{3ABCC782-15D7-40B3-96F3-785115635A8D}">
      <dgm:prSet phldrT="[Text]" custT="1"/>
      <dgm:spPr/>
      <dgm:t>
        <a:bodyPr/>
        <a:lstStyle/>
        <a:p>
          <a:r>
            <a:rPr lang="en-US" sz="2200" b="1" dirty="0"/>
            <a:t>Distribute</a:t>
          </a:r>
          <a:br>
            <a:rPr lang="en-US" sz="1800" dirty="0"/>
          </a:br>
          <a:r>
            <a:rPr lang="en-US" sz="1400" dirty="0"/>
            <a:t>in a single step</a:t>
          </a:r>
        </a:p>
      </dgm:t>
    </dgm:pt>
    <dgm:pt modelId="{FDDE6D43-CA66-438A-B647-2238A31F4E8F}" type="parTrans" cxnId="{6153BF2E-D348-475A-AF1D-B62D202D0736}">
      <dgm:prSet/>
      <dgm:spPr/>
      <dgm:t>
        <a:bodyPr/>
        <a:lstStyle/>
        <a:p>
          <a:endParaRPr lang="en-US"/>
        </a:p>
      </dgm:t>
    </dgm:pt>
    <dgm:pt modelId="{78D0B1C1-25B0-4A8A-BCEA-EF2D3BFB4BE9}" type="sibTrans" cxnId="{6153BF2E-D348-475A-AF1D-B62D202D0736}">
      <dgm:prSet/>
      <dgm:spPr/>
      <dgm:t>
        <a:bodyPr/>
        <a:lstStyle/>
        <a:p>
          <a:endParaRPr lang="en-US"/>
        </a:p>
      </dgm:t>
    </dgm:pt>
    <dgm:pt modelId="{39E6D3FB-72DB-44DC-BF10-CFC26D2A19AE}" type="pres">
      <dgm:prSet presAssocID="{952FF6F9-ADD6-4629-88BC-7F7775F6FD66}" presName="Name0" presStyleCnt="0">
        <dgm:presLayoutVars>
          <dgm:dir/>
          <dgm:resizeHandles val="exact"/>
        </dgm:presLayoutVars>
      </dgm:prSet>
      <dgm:spPr/>
    </dgm:pt>
    <dgm:pt modelId="{A9A16C81-9EDB-4C75-8F7B-A720A63649D0}" type="pres">
      <dgm:prSet presAssocID="{29BB1B80-9DEE-49CF-B1DA-559FC3874BC0}" presName="parTxOnly" presStyleLbl="node1" presStyleIdx="0" presStyleCnt="3" custLinFactNeighborX="9799" custLinFactNeighborY="35643">
        <dgm:presLayoutVars>
          <dgm:bulletEnabled val="1"/>
        </dgm:presLayoutVars>
      </dgm:prSet>
      <dgm:spPr/>
    </dgm:pt>
    <dgm:pt modelId="{BFC24023-BB05-444B-A5BA-9805E7E7D39E}" type="pres">
      <dgm:prSet presAssocID="{7724468A-15B6-4240-9020-BF7078D3B3B8}" presName="parSpace" presStyleCnt="0"/>
      <dgm:spPr/>
    </dgm:pt>
    <dgm:pt modelId="{E15F6353-62B4-4A54-BEFD-61714667D7E2}" type="pres">
      <dgm:prSet presAssocID="{28A8C5E3-FFAC-4D3D-959B-D3003481A872}" presName="parTxOnly" presStyleLbl="node1" presStyleIdx="1" presStyleCnt="3" custLinFactNeighborY="832">
        <dgm:presLayoutVars>
          <dgm:bulletEnabled val="1"/>
        </dgm:presLayoutVars>
      </dgm:prSet>
      <dgm:spPr/>
    </dgm:pt>
    <dgm:pt modelId="{DE5DDCA5-1544-4BFA-9920-96A8E6BCE7B2}" type="pres">
      <dgm:prSet presAssocID="{BB2F6406-1EBD-4F04-A58E-AEEF4C4ABDF5}" presName="parSpace" presStyleCnt="0"/>
      <dgm:spPr/>
    </dgm:pt>
    <dgm:pt modelId="{2D5E2231-BBE4-4869-A326-A3285BA2BC28}" type="pres">
      <dgm:prSet presAssocID="{3ABCC782-15D7-40B3-96F3-785115635A8D}" presName="parTxOnly" presStyleLbl="node1" presStyleIdx="2" presStyleCnt="3" custLinFactNeighborY="832">
        <dgm:presLayoutVars>
          <dgm:bulletEnabled val="1"/>
        </dgm:presLayoutVars>
      </dgm:prSet>
      <dgm:spPr/>
    </dgm:pt>
  </dgm:ptLst>
  <dgm:cxnLst>
    <dgm:cxn modelId="{56D6BD29-3808-45F3-8D8F-494BD378EDC3}" srcId="{952FF6F9-ADD6-4629-88BC-7F7775F6FD66}" destId="{29BB1B80-9DEE-49CF-B1DA-559FC3874BC0}" srcOrd="0" destOrd="0" parTransId="{AC26174C-20D8-4FEC-AC9F-CC9EBA68C336}" sibTransId="{7724468A-15B6-4240-9020-BF7078D3B3B8}"/>
    <dgm:cxn modelId="{6153BF2E-D348-475A-AF1D-B62D202D0736}" srcId="{952FF6F9-ADD6-4629-88BC-7F7775F6FD66}" destId="{3ABCC782-15D7-40B3-96F3-785115635A8D}" srcOrd="2" destOrd="0" parTransId="{FDDE6D43-CA66-438A-B647-2238A31F4E8F}" sibTransId="{78D0B1C1-25B0-4A8A-BCEA-EF2D3BFB4BE9}"/>
    <dgm:cxn modelId="{C3EDFD3E-7503-403A-927F-E506888D331D}" type="presOf" srcId="{28A8C5E3-FFAC-4D3D-959B-D3003481A872}" destId="{E15F6353-62B4-4A54-BEFD-61714667D7E2}" srcOrd="0" destOrd="0" presId="urn:microsoft.com/office/officeart/2005/8/layout/hChevron3"/>
    <dgm:cxn modelId="{EB636B79-C3D5-4DF3-B19F-147B1AE13488}" type="presOf" srcId="{29BB1B80-9DEE-49CF-B1DA-559FC3874BC0}" destId="{A9A16C81-9EDB-4C75-8F7B-A720A63649D0}" srcOrd="0" destOrd="0" presId="urn:microsoft.com/office/officeart/2005/8/layout/hChevron3"/>
    <dgm:cxn modelId="{798038AB-CFCA-420B-B1F7-53087FCD5AB2}" srcId="{952FF6F9-ADD6-4629-88BC-7F7775F6FD66}" destId="{28A8C5E3-FFAC-4D3D-959B-D3003481A872}" srcOrd="1" destOrd="0" parTransId="{158E442D-94CA-4DC6-B48D-9840084576A3}" sibTransId="{BB2F6406-1EBD-4F04-A58E-AEEF4C4ABDF5}"/>
    <dgm:cxn modelId="{FBAE9EBD-70F3-4043-AF63-5FB1574CD49D}" type="presOf" srcId="{3ABCC782-15D7-40B3-96F3-785115635A8D}" destId="{2D5E2231-BBE4-4869-A326-A3285BA2BC28}" srcOrd="0" destOrd="0" presId="urn:microsoft.com/office/officeart/2005/8/layout/hChevron3"/>
    <dgm:cxn modelId="{689A02E0-A008-4CDB-B0CD-BDA7B5A2D7A5}" type="presOf" srcId="{952FF6F9-ADD6-4629-88BC-7F7775F6FD66}" destId="{39E6D3FB-72DB-44DC-BF10-CFC26D2A19AE}" srcOrd="0" destOrd="0" presId="urn:microsoft.com/office/officeart/2005/8/layout/hChevron3"/>
    <dgm:cxn modelId="{9D4B3198-13E0-4DC4-B78C-E0A153B7B396}" type="presParOf" srcId="{39E6D3FB-72DB-44DC-BF10-CFC26D2A19AE}" destId="{A9A16C81-9EDB-4C75-8F7B-A720A63649D0}" srcOrd="0" destOrd="0" presId="urn:microsoft.com/office/officeart/2005/8/layout/hChevron3"/>
    <dgm:cxn modelId="{619E48DE-E154-4F0C-9900-08BDA7D6A039}" type="presParOf" srcId="{39E6D3FB-72DB-44DC-BF10-CFC26D2A19AE}" destId="{BFC24023-BB05-444B-A5BA-9805E7E7D39E}" srcOrd="1" destOrd="0" presId="urn:microsoft.com/office/officeart/2005/8/layout/hChevron3"/>
    <dgm:cxn modelId="{F8A23650-C108-41B2-A7B6-C596A73734E2}" type="presParOf" srcId="{39E6D3FB-72DB-44DC-BF10-CFC26D2A19AE}" destId="{E15F6353-62B4-4A54-BEFD-61714667D7E2}" srcOrd="2" destOrd="0" presId="urn:microsoft.com/office/officeart/2005/8/layout/hChevron3"/>
    <dgm:cxn modelId="{EBEA776F-53E9-44FB-B0BF-CD22F247CAA7}" type="presParOf" srcId="{39E6D3FB-72DB-44DC-BF10-CFC26D2A19AE}" destId="{DE5DDCA5-1544-4BFA-9920-96A8E6BCE7B2}" srcOrd="3" destOrd="0" presId="urn:microsoft.com/office/officeart/2005/8/layout/hChevron3"/>
    <dgm:cxn modelId="{BAF169CF-BA3A-4B14-924D-AE92951B70F0}" type="presParOf" srcId="{39E6D3FB-72DB-44DC-BF10-CFC26D2A19AE}" destId="{2D5E2231-BBE4-4869-A326-A3285BA2BC28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A16C81-9EDB-4C75-8F7B-A720A63649D0}">
      <dsp:nvSpPr>
        <dsp:cNvPr id="0" name=""/>
        <dsp:cNvSpPr/>
      </dsp:nvSpPr>
      <dsp:spPr>
        <a:xfrm>
          <a:off x="78466" y="0"/>
          <a:ext cx="3783073" cy="99060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682" tIns="61341" rIns="30671" bIns="6134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</a:rPr>
            <a:t>Capture</a:t>
          </a:r>
          <a:br>
            <a:rPr lang="en-US" sz="2300" kern="1200" dirty="0">
              <a:solidFill>
                <a:schemeClr val="tx1"/>
              </a:solidFill>
            </a:rPr>
          </a:br>
          <a:r>
            <a:rPr lang="en-US" sz="1400" kern="1200" dirty="0">
              <a:solidFill>
                <a:schemeClr val="tx1"/>
              </a:solidFill>
            </a:rPr>
            <a:t>files automatically</a:t>
          </a:r>
        </a:p>
      </dsp:txBody>
      <dsp:txXfrm>
        <a:off x="78466" y="0"/>
        <a:ext cx="3535423" cy="990600"/>
      </dsp:txXfrm>
    </dsp:sp>
    <dsp:sp modelId="{E15F6353-62B4-4A54-BEFD-61714667D7E2}">
      <dsp:nvSpPr>
        <dsp:cNvPr id="0" name=""/>
        <dsp:cNvSpPr/>
      </dsp:nvSpPr>
      <dsp:spPr>
        <a:xfrm>
          <a:off x="3030785" y="0"/>
          <a:ext cx="3783073" cy="99060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Process</a:t>
          </a:r>
          <a:br>
            <a:rPr lang="en-US" sz="2200" kern="1200" dirty="0"/>
          </a:br>
          <a:r>
            <a:rPr lang="en-US" sz="1400" kern="1200" dirty="0"/>
            <a:t>and route jobs with ease</a:t>
          </a:r>
          <a:endParaRPr lang="en-US" sz="1400" b="1" kern="1200" dirty="0"/>
        </a:p>
      </dsp:txBody>
      <dsp:txXfrm>
        <a:off x="3526085" y="0"/>
        <a:ext cx="2792473" cy="990600"/>
      </dsp:txXfrm>
    </dsp:sp>
    <dsp:sp modelId="{2D5E2231-BBE4-4869-A326-A3285BA2BC28}">
      <dsp:nvSpPr>
        <dsp:cNvPr id="0" name=""/>
        <dsp:cNvSpPr/>
      </dsp:nvSpPr>
      <dsp:spPr>
        <a:xfrm>
          <a:off x="6057244" y="0"/>
          <a:ext cx="3783073" cy="99060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Distribute</a:t>
          </a:r>
          <a:br>
            <a:rPr lang="en-US" sz="1800" kern="1200" dirty="0"/>
          </a:br>
          <a:r>
            <a:rPr lang="en-US" sz="1400" kern="1200" dirty="0"/>
            <a:t>in a single step</a:t>
          </a:r>
        </a:p>
      </dsp:txBody>
      <dsp:txXfrm>
        <a:off x="6552544" y="0"/>
        <a:ext cx="2792473" cy="990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98966F-AB6D-A743-9D03-F49C1BF46B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8D1ADC-DC17-EA4D-B15B-958B00DD34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r>
              <a:rPr lang="en-GB"/>
              <a:t>3/8/19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FE54E9-38C7-CA44-8456-75049679F3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86FDE-811C-8244-8140-3928B8A486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557E131D-D64B-4441-A863-A43E77F2E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5309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21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7EC56409-832E-E743-A903-6F881BC412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12467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691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133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dirty="0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04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dirty="0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753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239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3/8/19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56409-832E-E743-A903-6F881BC412C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488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224000"/>
            <a:ext cx="5760000" cy="1584000"/>
          </a:xfrm>
        </p:spPr>
        <p:txBody>
          <a:bodyPr anchor="b" anchorCtr="0">
            <a:normAutofit/>
          </a:bodyPr>
          <a:lstStyle>
            <a:lvl1pPr algn="l">
              <a:defRPr sz="3200"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CA243A-AF94-4046-84FE-8EB37D679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9" y="6208867"/>
            <a:ext cx="1624677" cy="133797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F5EC2CA6-AFC2-EC4A-8527-C5B9EDA8D5E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849" y="3033039"/>
            <a:ext cx="5767151" cy="934716"/>
          </a:xfrm>
        </p:spPr>
        <p:txBody>
          <a:bodyPr>
            <a:normAutofit/>
          </a:bodyPr>
          <a:lstStyle>
            <a:lvl1pPr marL="0" indent="0">
              <a:buNone/>
              <a:defRPr sz="1800" b="1" cap="none" baseline="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896B5DD-3A6E-49E0-8C5A-9297BDBCF5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39" y="809537"/>
            <a:ext cx="2639868" cy="48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3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5201" y="916200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8000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2247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FCBF812-9CBC-4F7F-90D8-2D884B31814C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F0DAFB24-EA86-445C-84CF-9230C0440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29E68DB-70FC-42A9-95B9-0587D437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E7DF5B1-76C4-40D8-BB29-5DD5E7662FA5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3337810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943E683-8D17-42B5-8FE8-313F0B3B3842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0292E60-6098-4F68-9324-66B61C8C1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85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y_1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69" y="2200471"/>
            <a:ext cx="3129581" cy="207132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0" y="-978927"/>
            <a:ext cx="3650944" cy="73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05" b="1" dirty="0">
                <a:solidFill>
                  <a:srgbClr val="000000"/>
                </a:solidFill>
              </a:rPr>
              <a:t>Final page</a:t>
            </a:r>
          </a:p>
          <a:p>
            <a:r>
              <a:rPr kumimoji="1" lang="en-US" altLang="ja-JP" sz="1134" dirty="0">
                <a:solidFill>
                  <a:srgbClr val="000000"/>
                </a:solidFill>
              </a:rPr>
              <a:t>This is a layout used for the final page of presentation references.</a:t>
            </a:r>
            <a:endParaRPr kumimoji="1" lang="ja-JP" altLang="en-US" sz="1134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EFCDD5-482A-418F-91D4-B498E9F2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46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_1カラ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ー 2"/>
          <p:cNvSpPr>
            <a:spLocks noGrp="1"/>
          </p:cNvSpPr>
          <p:nvPr userDrawn="1">
            <p:ph idx="1" hasCustomPrompt="1"/>
          </p:nvPr>
        </p:nvSpPr>
        <p:spPr>
          <a:xfrm>
            <a:off x="496782" y="1131373"/>
            <a:ext cx="10669231" cy="4985786"/>
          </a:xfrm>
          <a:prstGeom prst="rect">
            <a:avLst/>
          </a:prstGeom>
        </p:spPr>
        <p:txBody>
          <a:bodyPr lIns="103897" tIns="51949" rIns="103897" bIns="51949"/>
          <a:lstStyle>
            <a:lvl1pPr marL="0" indent="0">
              <a:buFontTx/>
              <a:buNone/>
              <a:defRPr sz="1513" b="0" baseline="0">
                <a:latin typeface="Lucida Sans"/>
                <a:cs typeface="Lucida Sans"/>
              </a:defRPr>
            </a:lvl1pPr>
            <a:lvl2pPr marL="491124" indent="0">
              <a:buFontTx/>
              <a:buNone/>
              <a:defRPr sz="1513" b="0">
                <a:latin typeface="Lucida Sans"/>
                <a:cs typeface="Lucida Sans"/>
              </a:defRPr>
            </a:lvl2pPr>
            <a:lvl3pPr marL="982249" indent="0">
              <a:buFontTx/>
              <a:buNone/>
              <a:defRPr sz="1513" b="0">
                <a:latin typeface="Lucida Sans"/>
                <a:cs typeface="Lucida Sans"/>
              </a:defRPr>
            </a:lvl3pPr>
            <a:lvl4pPr marL="1473372" indent="0">
              <a:buFontTx/>
              <a:buNone/>
              <a:defRPr sz="1513" b="0" baseline="0">
                <a:latin typeface="Lucida Sans"/>
                <a:cs typeface="Lucida Sans"/>
              </a:defRPr>
            </a:lvl4pPr>
            <a:lvl5pPr marL="1964496" indent="0">
              <a:buFontTx/>
              <a:buNone/>
              <a:defRPr sz="1513" b="0" baseline="0">
                <a:latin typeface="Lucida Sans"/>
                <a:cs typeface="Lucida Sans"/>
              </a:defRPr>
            </a:lvl5pPr>
          </a:lstStyle>
          <a:p>
            <a:pPr lvl="0"/>
            <a:r>
              <a:rPr kumimoji="1" lang="en-US" altLang="ja-JP" dirty="0"/>
              <a:t>Insert Body Copy Here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Lucida Sans"/>
                <a:cs typeface="Lucida Sans"/>
              </a:defRPr>
            </a:lvl1pPr>
          </a:lstStyle>
          <a:p>
            <a:r>
              <a:rPr kumimoji="1" lang="en-US" altLang="ja-JP" dirty="0"/>
              <a:t>Headline/Title (Do Not Move Box)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9090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C239-EE66-4874-A4E3-FA10775400F2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E655A-CEA1-4B30-A99C-617D2A551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62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716000" cy="6483350"/>
          </a:xfrm>
          <a:prstGeom prst="rect">
            <a:avLst/>
          </a:prstGeom>
          <a:solidFill>
            <a:srgbClr val="E5E3D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112512"/>
            <a:ext cx="3564000" cy="1486800"/>
          </a:xfrm>
        </p:spPr>
        <p:txBody>
          <a:bodyPr anchor="ctr" anchorCtr="0">
            <a:normAutofit/>
          </a:bodyPr>
          <a:lstStyle>
            <a:lvl1pPr algn="l">
              <a:defRPr sz="2200" cap="none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3DD1255-DAEB-2949-B192-4855648B7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5763" y="2200275"/>
            <a:ext cx="2682875" cy="2443163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4836E8A5-8E6F-4960-8477-D3938C985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6ECBF6-BDB4-45CB-AD46-C7650B6C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D867D3-7373-4F51-BB58-FB730F4DA8E4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112093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1" y="1836000"/>
            <a:ext cx="6336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31CBE3-B43D-4071-96C3-C3BB707B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201" y="185912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6D050AC-9092-49AA-A509-5A2852E56AF4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D23B59F4-124A-45FA-904F-0504555B1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2B409D-1C14-4283-87E4-3854D371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C218593-2F40-472D-A4DF-ACF0D19C03F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329861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5201" y="916200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8000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2247" y="1836000"/>
            <a:ext cx="4752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FCBF812-9CBC-4F7F-90D8-2D884B31814C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F0DAFB24-EA86-445C-84CF-9230C0440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29E68DB-70FC-42A9-95B9-0587D437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E7DF5B1-76C4-40D8-BB29-5DD5E7662FA5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226052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943E683-8D17-42B5-8FE8-313F0B3B3842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0292E60-6098-4F68-9324-66B61C8C1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1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y_1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69" y="2200471"/>
            <a:ext cx="3129581" cy="207132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 userDrawn="1"/>
        </p:nvSpPr>
        <p:spPr>
          <a:xfrm>
            <a:off x="0" y="-978927"/>
            <a:ext cx="3650944" cy="73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05" b="1" kern="1200" dirty="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rPr>
              <a:t>Final page</a:t>
            </a:r>
          </a:p>
          <a:p>
            <a:r>
              <a:rPr kumimoji="1" lang="en-US" altLang="ja-JP" sz="1134" b="0" dirty="0">
                <a:latin typeface="+mn-lt"/>
                <a:ea typeface="+mn-ea"/>
              </a:rPr>
              <a:t>This is a layout used for the final page of presentation references.</a:t>
            </a:r>
            <a:endParaRPr kumimoji="1" lang="ja-JP" altLang="en-US" sz="1134" b="0" dirty="0">
              <a:latin typeface="+mn-lt"/>
              <a:ea typeface="+mn-ea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EFCDD5-482A-418F-91D4-B498E9F2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5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224000"/>
            <a:ext cx="5760000" cy="1584000"/>
          </a:xfrm>
        </p:spPr>
        <p:txBody>
          <a:bodyPr anchor="b" anchorCtr="0">
            <a:normAutofit/>
          </a:bodyPr>
          <a:lstStyle>
            <a:lvl1pPr algn="l">
              <a:defRPr sz="3200"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CA243A-AF94-4046-84FE-8EB37D679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9" y="6208867"/>
            <a:ext cx="1624677" cy="133797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F5EC2CA6-AFC2-EC4A-8527-C5B9EDA8D5E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849" y="3033039"/>
            <a:ext cx="5767151" cy="934716"/>
          </a:xfrm>
        </p:spPr>
        <p:txBody>
          <a:bodyPr>
            <a:normAutofit/>
          </a:bodyPr>
          <a:lstStyle>
            <a:lvl1pPr marL="0" indent="0">
              <a:buNone/>
              <a:defRPr sz="1800" b="1" cap="none" baseline="0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896B5DD-3A6E-49E0-8C5A-9297BDBCF5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39" y="809537"/>
            <a:ext cx="2639868" cy="48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39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716000" cy="6483350"/>
          </a:xfrm>
          <a:prstGeom prst="rect">
            <a:avLst/>
          </a:prstGeom>
          <a:solidFill>
            <a:srgbClr val="E5E3D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112512"/>
            <a:ext cx="3564000" cy="1486800"/>
          </a:xfrm>
        </p:spPr>
        <p:txBody>
          <a:bodyPr anchor="ctr" anchorCtr="0">
            <a:normAutofit/>
          </a:bodyPr>
          <a:lstStyle>
            <a:lvl1pPr algn="l">
              <a:defRPr sz="2200" cap="none">
                <a:solidFill>
                  <a:schemeClr val="tx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3DD1255-DAEB-2949-B192-4855648B7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5763" y="2200275"/>
            <a:ext cx="2682875" cy="2443163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4836E8A5-8E6F-4960-8477-D3938C985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6ECBF6-BDB4-45CB-AD46-C7650B6C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962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01" y="1836000"/>
            <a:ext cx="6336000" cy="411362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31CBE3-B43D-4071-96C3-C3BB707B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201" y="185912"/>
            <a:ext cx="7056072" cy="695624"/>
          </a:xfrm>
        </p:spPr>
        <p:txBody>
          <a:bodyPr/>
          <a:lstStyle>
            <a:lvl1pPr>
              <a:defRPr cap="none"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6D050AC-9092-49AA-A509-5A2852E56AF4}"/>
              </a:ext>
            </a:extLst>
          </p:cNvPr>
          <p:cNvSpPr/>
          <p:nvPr userDrawn="1"/>
        </p:nvSpPr>
        <p:spPr>
          <a:xfrm>
            <a:off x="0" y="0"/>
            <a:ext cx="137160" cy="6483350"/>
          </a:xfrm>
          <a:prstGeom prst="rect">
            <a:avLst/>
          </a:prstGeom>
          <a:solidFill>
            <a:srgbClr val="E5E3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2B409D-1C14-4283-87E4-3854D371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C218593-2F40-472D-A4DF-ACF0D19C03FA}"/>
              </a:ext>
            </a:extLst>
          </p:cNvPr>
          <p:cNvSpPr txBox="1">
            <a:spLocks/>
          </p:cNvSpPr>
          <p:nvPr userDrawn="1"/>
        </p:nvSpPr>
        <p:spPr>
          <a:xfrm>
            <a:off x="9686003" y="6227010"/>
            <a:ext cx="1272161" cy="17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6CC"/>
              </a:buClr>
            </a:pPr>
            <a:r>
              <a:rPr lang="en-US" sz="900" cap="all" dirty="0">
                <a:solidFill>
                  <a:srgbClr val="000000"/>
                </a:solidFill>
              </a:rPr>
              <a:t>© Konica Minolta</a:t>
            </a:r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D23B59F4-124A-45FA-904F-0504555B1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84" y="0"/>
            <a:ext cx="1156815" cy="7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55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5201" y="306600"/>
            <a:ext cx="8611017" cy="6956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201" y="1836000"/>
            <a:ext cx="6007302" cy="41136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1E9F3DE-9C51-41E3-94D5-4DF95E935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29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2" r:id="rId2"/>
    <p:sldLayoutId id="2147483796" r:id="rId3"/>
    <p:sldLayoutId id="2147483798" r:id="rId4"/>
    <p:sldLayoutId id="2147483819" r:id="rId5"/>
    <p:sldLayoutId id="2147483820" r:id="rId6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864017" rtl="0" eaLnBrk="1" latinLnBrk="0" hangingPunct="1">
        <a:lnSpc>
          <a:spcPct val="110000"/>
        </a:lnSpc>
        <a:spcBef>
          <a:spcPts val="945"/>
        </a:spcBef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00" indent="-288000" algn="l" defTabSz="864017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000" indent="-216004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5201" y="306600"/>
            <a:ext cx="8611017" cy="6956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201" y="1836000"/>
            <a:ext cx="6007302" cy="41136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1E9F3DE-9C51-41E3-94D5-4DF95E935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9188" y="6160111"/>
            <a:ext cx="419711" cy="231310"/>
          </a:xfrm>
          <a:prstGeom prst="rect">
            <a:avLst/>
          </a:prstGeom>
        </p:spPr>
        <p:txBody>
          <a:bodyPr/>
          <a:lstStyle>
            <a:lvl1pPr algn="l">
              <a:defRPr sz="1100"/>
            </a:lvl1pPr>
          </a:lstStyle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1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864017" rtl="0" eaLnBrk="1" latinLnBrk="0" hangingPunct="1">
        <a:lnSpc>
          <a:spcPct val="110000"/>
        </a:lnSpc>
        <a:spcBef>
          <a:spcPts val="945"/>
        </a:spcBef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00" indent="-288000" algn="l" defTabSz="864017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000" indent="-216004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180000" algn="l" defTabSz="864017" rtl="0" eaLnBrk="1" latinLnBrk="0" hangingPunct="1">
        <a:lnSpc>
          <a:spcPct val="110000"/>
        </a:lnSpc>
        <a:spcBef>
          <a:spcPts val="472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21" Type="http://schemas.openxmlformats.org/officeDocument/2006/relationships/image" Target="../media/image13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0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49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microsoft.com/office/2007/relationships/hdphoto" Target="../media/hdphoto3.wdp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532420" y="6197497"/>
            <a:ext cx="9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September 2020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738594"/>
            <a:ext cx="2675610" cy="5116893"/>
          </a:xfrm>
          <a:prstGeom prst="rect">
            <a:avLst/>
          </a:prstGeom>
        </p:spPr>
      </p:pic>
      <p:pic>
        <p:nvPicPr>
          <p:cNvPr id="5122" name="Picture 2" descr="D:\Illustration\logos\SEC\sec2017_cropp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59" y="140291"/>
            <a:ext cx="726946" cy="44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E2CA7-63F7-4F1A-B6AA-633AB7CAB4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59" y="2018794"/>
            <a:ext cx="4597695" cy="11409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1604" y="3308470"/>
            <a:ext cx="48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Healthcare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52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8"/>
          <a:stretch/>
        </p:blipFill>
        <p:spPr>
          <a:xfrm>
            <a:off x="132979" y="0"/>
            <a:ext cx="11414237" cy="18070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27" y="1370881"/>
            <a:ext cx="9511105" cy="1237982"/>
          </a:xfrm>
        </p:spPr>
        <p:txBody>
          <a:bodyPr>
            <a:noAutofit/>
          </a:bodyPr>
          <a:lstStyle/>
          <a:p>
            <a:pPr marL="457200" indent="-457200">
              <a:buFont typeface="Wingdings" pitchFamily="2" charset="2"/>
              <a:buChar char="ü"/>
            </a:pPr>
            <a:endParaRPr lang="en-US" sz="1600" dirty="0">
              <a:cs typeface="Arial" panose="020B0604020202020204" pitchFamily="34" charset="0"/>
            </a:endParaRPr>
          </a:p>
          <a:p>
            <a:endParaRPr lang="en-US" sz="1600" dirty="0">
              <a:cs typeface="Arial" panose="020B0604020202020204" pitchFamily="34" charset="0"/>
            </a:endParaRPr>
          </a:p>
          <a:p>
            <a:endParaRPr lang="en-US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cs typeface="Arial" panose="020B0604020202020204" pitchFamily="34" charset="0"/>
            </a:endParaRPr>
          </a:p>
          <a:p>
            <a:endParaRPr lang="en-US" sz="1600" b="1" dirty="0"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63" y="97331"/>
            <a:ext cx="7056072" cy="695624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+mj-lt"/>
              </a:rPr>
              <a:t>Store Documents In A Single Step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3F211A-5C9D-4964-889C-EB501ED8B982}"/>
              </a:ext>
            </a:extLst>
          </p:cNvPr>
          <p:cNvSpPr txBox="1"/>
          <p:nvPr/>
        </p:nvSpPr>
        <p:spPr>
          <a:xfrm>
            <a:off x="354227" y="963827"/>
            <a:ext cx="8130746" cy="5055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Customize your workflow to send processed documents to a variety of outputs in a single step! Distribution options include:</a:t>
            </a:r>
          </a:p>
          <a:p>
            <a:endParaRPr lang="en-US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Folder on the network or Desktop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FTP Server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SFTP Server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Email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Printer 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Windows Fax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Production Print Systems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Guardian by LawLogix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OnBase by Hyland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Workshare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Laserfiche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And More…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543" y="1915884"/>
            <a:ext cx="6183062" cy="3577817"/>
          </a:xfrm>
          <a:prstGeom prst="rect">
            <a:avLst/>
          </a:prstGeom>
        </p:spPr>
      </p:pic>
      <p:pic>
        <p:nvPicPr>
          <p:cNvPr id="3074" name="Picture 2" descr="D:\Dispatcher\Phoenix\Presentations\6.4\exchan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244" y="2032529"/>
            <a:ext cx="843983" cy="84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ispatcher\Phoenix\Presentations\6.11 Sneak Peek\fax-nod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84" y="2118744"/>
            <a:ext cx="747373" cy="74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Dispatcher\Phoenix\Presentations\6.13\guardi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272" y="249243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Dispatcher\Phoenix\Presentations\Australia\laserfich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836" y="2536153"/>
            <a:ext cx="725601" cy="72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Dispatcher\Phoenix\Presentations\DP Healthcare\hl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84" y="3076800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Dispatcher\Phoenix\Presentations\DP Healthcare\onbase_icon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256" y="2934332"/>
            <a:ext cx="654844" cy="65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Dispatcher\Phoenix\Presentations\Education\googledrive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210" y="3230003"/>
            <a:ext cx="1377383" cy="137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Dispatcher\Phoenix\Presentations\Education\sharepoint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757" y="4328870"/>
            <a:ext cx="1297786" cy="129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Dispatcher\Phoenix\Presentations\box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73" y="4447832"/>
            <a:ext cx="790915" cy="7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Dispatcher\Phoenix\Presentations\fileassist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569" y="3482372"/>
            <a:ext cx="872647" cy="87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:\Dispatcher\Phoenix\Presentations\filesanywhe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237" y="2876512"/>
            <a:ext cx="605860" cy="60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Dispatcher\Phoenix\Presentations\onedrive2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960" y="4727103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D:\Dispatcher\Phoenix\Presentations\webdav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96" y="4554148"/>
            <a:ext cx="702477" cy="7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D:\Dispatcher\Phoenix\Presentations\worldox2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647" y="3672112"/>
            <a:ext cx="961609" cy="96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D:\Dispatcher\Phoenix\Workshare\graphics\workshar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291" y="5033173"/>
            <a:ext cx="862693" cy="8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D:\Presentations\phoenix\c754-hr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409" y="4152916"/>
            <a:ext cx="932690" cy="69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D:\Presentations\phoenix\px_route_distribute_archiv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031" y="523874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D:\Presentations\phoenix\px_route_smtp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250" y="5425041"/>
            <a:ext cx="657119" cy="65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D:\Presentations\phoenix\px_route_ftpserver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43" y="3362462"/>
            <a:ext cx="619299" cy="61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D:\Dispatcher\Phoenix\Presentations\6.11 Sneak Peek\sftp_out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88" y="5396871"/>
            <a:ext cx="1044370" cy="104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920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6" y="12215"/>
            <a:ext cx="11919433" cy="645891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02" y="1346167"/>
            <a:ext cx="4028303" cy="123798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Send processed documents to major cloud storage systems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Easy-to-use cloud connectors provide </a:t>
            </a:r>
            <a:r>
              <a:rPr lang="en-US" sz="2400" b="1" dirty="0"/>
              <a:t>single sign-on</a:t>
            </a:r>
            <a:r>
              <a:rPr lang="en-US" sz="2400" dirty="0"/>
              <a:t> to the </a:t>
            </a:r>
            <a:r>
              <a:rPr lang="en-US" sz="2400" b="1" dirty="0"/>
              <a:t>cloud</a:t>
            </a:r>
            <a:endParaRPr lang="en-US" sz="1600" dirty="0">
              <a:cs typeface="Arial" panose="020B0604020202020204" pitchFamily="34" charset="0"/>
            </a:endParaRPr>
          </a:p>
          <a:p>
            <a:endParaRPr lang="en-US" sz="1600" dirty="0">
              <a:cs typeface="Arial" panose="020B0604020202020204" pitchFamily="34" charset="0"/>
            </a:endParaRPr>
          </a:p>
          <a:p>
            <a:endParaRPr lang="en-US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cs typeface="Arial" panose="020B0604020202020204" pitchFamily="34" charset="0"/>
            </a:endParaRPr>
          </a:p>
          <a:p>
            <a:endParaRPr lang="en-US" sz="1600" b="1" dirty="0"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63" y="97331"/>
            <a:ext cx="7056072" cy="695624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+mj-lt"/>
              </a:rPr>
              <a:t>Sharing Documents</a:t>
            </a:r>
            <a:br>
              <a:rPr lang="en-US" dirty="0">
                <a:latin typeface="+mj-lt"/>
              </a:rPr>
            </a:br>
            <a:r>
              <a:rPr lang="en-US" sz="4400" dirty="0">
                <a:latin typeface="+mj-lt"/>
              </a:rPr>
              <a:t>to Drive Collaboration </a:t>
            </a:r>
            <a:endParaRPr lang="en-US" dirty="0">
              <a:latin typeface="+mj-lt"/>
            </a:endParaRPr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8904" y="4946629"/>
            <a:ext cx="2261347" cy="37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3056" y="5643453"/>
            <a:ext cx="948660" cy="47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4191" y="5537298"/>
            <a:ext cx="2480421" cy="66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8055" y="4813550"/>
            <a:ext cx="2388030" cy="75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Dispatcher\Phoenix\Graphics\filesanywhere\faw-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3" y="5644762"/>
            <a:ext cx="2478374" cy="4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Dispatcher\Phoenix\Graphics\Connectors\Dropbox\DropboxTransp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5" b="25391"/>
          <a:stretch/>
        </p:blipFill>
        <p:spPr bwMode="auto">
          <a:xfrm>
            <a:off x="158930" y="5500184"/>
            <a:ext cx="3006043" cy="66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89" y="4831817"/>
            <a:ext cx="2025846" cy="730494"/>
          </a:xfrm>
          <a:prstGeom prst="rect">
            <a:avLst/>
          </a:prstGeom>
        </p:spPr>
      </p:pic>
      <p:pic>
        <p:nvPicPr>
          <p:cNvPr id="1026" name="Picture 2" descr="D:\Webinar Series\2019 August - Connectors\kisspng-onedrive-microsoft-office-365-business-sharepoint-business-card-5b0bba69ba33a7.418534521527495273762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520" y="4831817"/>
            <a:ext cx="2923224" cy="61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6CAF35BD-8544-4FDC-92C5-3C9DFB9CA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042" y="2297505"/>
            <a:ext cx="7409473" cy="216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902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10F54-2B02-46FC-B154-D24865D6C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3419FD3-E858-495E-AD36-EAAD09C68F69}"/>
              </a:ext>
            </a:extLst>
          </p:cNvPr>
          <p:cNvSpPr txBox="1">
            <a:spLocks/>
          </p:cNvSpPr>
          <p:nvPr/>
        </p:nvSpPr>
        <p:spPr>
          <a:xfrm>
            <a:off x="517164" y="902311"/>
            <a:ext cx="6380637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With Dispatcher Phoenix’s enhanced scalability, you can 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reate unique, modular,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cost-effective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solutions tailored to changing business needs. Optional add-in modules include: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Forms Processing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Advanced OCR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2D Barcode Processing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Copy Defender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Release2Me for secure print release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Specialized connectors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Much more…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B26B20-77C7-47FB-A625-9B4E5955C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243" y="1263170"/>
            <a:ext cx="4876800" cy="491762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EA82CB6-DF82-4C1C-8DE5-DE360AE4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62" y="86445"/>
            <a:ext cx="7748231" cy="695624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j-lt"/>
                <a:cs typeface="Arial" pitchFamily="34" charset="0"/>
              </a:rPr>
              <a:t>Powerful Scalability</a:t>
            </a:r>
            <a:endParaRPr lang="en-US" sz="24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650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5" y="0"/>
            <a:ext cx="5267197" cy="648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437" y="2188837"/>
            <a:ext cx="3564000" cy="1486800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</a:rPr>
              <a:t>Healthcare-Specific</a:t>
            </a:r>
            <a:br>
              <a:rPr lang="en-US" sz="4400" dirty="0">
                <a:solidFill>
                  <a:schemeClr val="bg1"/>
                </a:solidFill>
                <a:latin typeface="+mj-lt"/>
              </a:rPr>
            </a:br>
            <a:r>
              <a:rPr lang="en-US" sz="4400" dirty="0">
                <a:solidFill>
                  <a:schemeClr val="bg1"/>
                </a:solidFill>
                <a:latin typeface="+mj-lt"/>
              </a:rPr>
              <a:t>Use Cases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225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9" r="44642"/>
          <a:stretch/>
        </p:blipFill>
        <p:spPr>
          <a:xfrm>
            <a:off x="7489137" y="1"/>
            <a:ext cx="2593340" cy="6483349"/>
          </a:xfrm>
          <a:prstGeom prst="rect">
            <a:avLst/>
          </a:prstGeo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670563" y="1635244"/>
            <a:ext cx="5392486" cy="1710885"/>
          </a:xfrm>
          <a:prstGeom prst="rect">
            <a:avLst/>
          </a:prstGeom>
        </p:spPr>
        <p:txBody>
          <a:bodyPr vert="horz" lIns="86445" tIns="43222" rIns="86445" bIns="4322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178" lvl="1" indent="-324178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Quickly &amp; easily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and index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healthcare documents using a familiar, Windows-like folder structure.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4178" lvl="1" indent="-324178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Medical Assistants can browse their PC’s folder library and select the correct folder to store documents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MFP Panel.</a:t>
            </a:r>
            <a:b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4178" lvl="1" indent="-324178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Search existing patient or medical folders and create new folders on the fly with ease.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accent1"/>
              </a:buClr>
              <a:buNone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CB86-64AE-4F45-93F3-2654B5FFB6A9}" type="slidenum">
              <a:rPr lang="en-US" smtClean="0"/>
              <a:t>14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393505" y="215212"/>
            <a:ext cx="10241544" cy="1080558"/>
          </a:xfrm>
          <a:prstGeom prst="rect">
            <a:avLst/>
          </a:prstGeom>
        </p:spPr>
        <p:txBody>
          <a:bodyPr vert="horz" lIns="86445" tIns="43222" rIns="86445" bIns="4322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r>
              <a:rPr lang="en-US" sz="3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Efficiencies with </a:t>
            </a:r>
            <a:br>
              <a:rPr lang="en-US" sz="3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Intuitive Scanning &amp; Indexing</a:t>
            </a:r>
            <a:endParaRPr lang="en-US" sz="3600" b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1852476" y="2805850"/>
            <a:ext cx="7780020" cy="1080558"/>
          </a:xfrm>
          <a:prstGeom prst="rect">
            <a:avLst/>
          </a:prstGeom>
        </p:spPr>
        <p:txBody>
          <a:bodyPr vert="horz" lIns="86445" tIns="43222" rIns="86445" bIns="43222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endParaRPr lang="en-US" sz="2647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1582085" y="2917506"/>
            <a:ext cx="5139604" cy="3277695"/>
          </a:xfrm>
          <a:prstGeom prst="rect">
            <a:avLst/>
          </a:prstGeom>
        </p:spPr>
        <p:txBody>
          <a:bodyPr vert="horz" lIns="86445" tIns="43222" rIns="86445" bIns="43222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marL="1080592" lvl="1" indent="-267146">
              <a:buFont typeface="Courier New" panose="02070309020205020404" pitchFamily="49" charset="0"/>
              <a:buChar char="o"/>
            </a:pPr>
            <a:endParaRPr lang="en-US" sz="85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89137" y="0"/>
            <a:ext cx="2593340" cy="648335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6"/>
          </a:p>
        </p:txBody>
      </p:sp>
      <p:pic>
        <p:nvPicPr>
          <p:cNvPr id="5123" name="Picture 3" descr="D:\Dispatcher\Phoenix\Presentations\Overview 2018 Update\iStock-8721247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2" r="6250"/>
          <a:stretch/>
        </p:blipFill>
        <p:spPr bwMode="auto">
          <a:xfrm>
            <a:off x="7120199" y="1071554"/>
            <a:ext cx="2512298" cy="331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4577" y="3457787"/>
            <a:ext cx="3497896" cy="256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Elbow Connector 2"/>
          <p:cNvCxnSpPr/>
          <p:nvPr/>
        </p:nvCxnSpPr>
        <p:spPr>
          <a:xfrm>
            <a:off x="5976356" y="3313712"/>
            <a:ext cx="864447" cy="216112"/>
          </a:xfrm>
          <a:prstGeom prst="bentConnector3">
            <a:avLst>
              <a:gd name="adj1" fmla="val 9903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295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32" r="13333"/>
          <a:stretch/>
        </p:blipFill>
        <p:spPr>
          <a:xfrm>
            <a:off x="7851991" y="0"/>
            <a:ext cx="2230486" cy="6483350"/>
          </a:xfrm>
          <a:prstGeom prst="rect">
            <a:avLst/>
          </a:prstGeo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586161" y="1379499"/>
            <a:ext cx="5724966" cy="1710885"/>
          </a:xfrm>
          <a:prstGeom prst="rect">
            <a:avLst/>
          </a:prstGeom>
        </p:spPr>
        <p:txBody>
          <a:bodyPr vert="horz" lIns="86445" tIns="43222" rIns="86445" bIns="4322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702" dirty="0">
                <a:latin typeface="Arial" pitchFamily="34" charset="0"/>
                <a:cs typeface="Arial" pitchFamily="34" charset="0"/>
              </a:rPr>
              <a:t>Today’s healthcare organizations need to make sure that medical information, such as doctor’s notes &amp; reports, can be shared and accessed immediately. </a:t>
            </a:r>
          </a:p>
          <a:p>
            <a:pPr marL="0" indent="0">
              <a:buNone/>
              <a:defRPr/>
            </a:pPr>
            <a:endParaRPr lang="en-US" sz="1702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1702" dirty="0">
                <a:latin typeface="Arial" pitchFamily="34" charset="0"/>
                <a:cs typeface="Arial" pitchFamily="34" charset="0"/>
              </a:rPr>
              <a:t>For those hospitals that use OnBase by Hyland to manage clinical and back office documents, Dispatcher Phoenix offers a direct connector to OnBase. </a:t>
            </a:r>
          </a:p>
          <a:p>
            <a:pPr marL="0" indent="0">
              <a:buNone/>
              <a:defRPr/>
            </a:pPr>
            <a:endParaRPr lang="en-US" sz="1702" dirty="0">
              <a:latin typeface="Arial" pitchFamily="34" charset="0"/>
              <a:cs typeface="Arial" pitchFamily="34" charset="0"/>
            </a:endParaRPr>
          </a:p>
          <a:p>
            <a:pPr marL="270148" indent="-270148">
              <a:defRPr/>
            </a:pPr>
            <a:r>
              <a:rPr lang="en-US" sz="1702" dirty="0">
                <a:latin typeface="Arial" pitchFamily="34" charset="0"/>
                <a:cs typeface="Arial" pitchFamily="34" charset="0"/>
              </a:rPr>
              <a:t>Medical professionals can index, scan, and store patient records, charts, lab reports, &amp; more directly in OnBase – </a:t>
            </a:r>
            <a:r>
              <a:rPr lang="en-US" sz="1702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right from the MFP.</a:t>
            </a:r>
            <a:br>
              <a:rPr lang="en-US" sz="1702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</a:br>
            <a:endParaRPr lang="en-US" sz="1702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marL="270148" indent="-270148">
              <a:defRPr/>
            </a:pPr>
            <a:r>
              <a:rPr lang="en-US" sz="1702" dirty="0">
                <a:latin typeface="Arial" pitchFamily="34" charset="0"/>
                <a:cs typeface="Arial" pitchFamily="34" charset="0"/>
              </a:rPr>
              <a:t>Familiar, easy-to-use Interface closely resembles OnBase client experience. </a:t>
            </a:r>
          </a:p>
          <a:p>
            <a:pPr marL="270148" indent="-270148">
              <a:defRPr/>
            </a:pPr>
            <a:endParaRPr lang="en-US" sz="1702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endParaRPr lang="en-US" sz="1702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endParaRPr lang="en-US" sz="1702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695556" y="115337"/>
            <a:ext cx="5979089" cy="1080558"/>
          </a:xfrm>
          <a:prstGeom prst="rect">
            <a:avLst/>
          </a:prstGeom>
        </p:spPr>
        <p:txBody>
          <a:bodyPr vert="horz" lIns="86445" tIns="43222" rIns="86445" bIns="4322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r>
              <a:rPr lang="en-US" sz="2836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Processed Medical Documents Directly to </a:t>
            </a:r>
            <a:r>
              <a:rPr lang="en-US" sz="302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OnBase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51991" y="0"/>
            <a:ext cx="2230486" cy="648335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6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29" y="3083041"/>
            <a:ext cx="3917024" cy="28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66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1" r="8713"/>
          <a:stretch/>
        </p:blipFill>
        <p:spPr>
          <a:xfrm>
            <a:off x="7993399" y="0"/>
            <a:ext cx="2119952" cy="6483350"/>
          </a:xfrm>
          <a:prstGeom prst="rect">
            <a:avLst/>
          </a:prstGeo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610020" y="1284958"/>
            <a:ext cx="6663138" cy="4106122"/>
          </a:xfrm>
          <a:prstGeom prst="rect">
            <a:avLst/>
          </a:prstGeom>
        </p:spPr>
        <p:txBody>
          <a:bodyPr vert="horz" lIns="86445" tIns="43222" rIns="86445" bIns="4322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HL7 (Health Level 7 International) and CDA Formats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Dispatcher Phoenix facilitates the seamless exchange of healthcare information.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Allows medical professionals to look up patient information at MFP and scan securely into EHR applications.</a:t>
            </a:r>
          </a:p>
          <a:p>
            <a:pPr>
              <a:buClr>
                <a:schemeClr val="accent1"/>
              </a:buClr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Powerful addition to Healthcare workflow – files can be </a:t>
            </a:r>
            <a:r>
              <a:rPr lang="en-US" sz="1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scanned, processed </a:t>
            </a:r>
            <a:r>
              <a:rPr lang="en-US" sz="1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(converted, information redacted, etc.),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before distributed to other healthcare systems.</a:t>
            </a:r>
            <a:br>
              <a:rPr lang="en-US" sz="1800" dirty="0">
                <a:latin typeface="Arial" pitchFamily="34" charset="0"/>
                <a:cs typeface="Arial" pitchFamily="34" charset="0"/>
              </a:rPr>
            </a:b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Provides healthcare organizations with the connectivity that they need to meet </a:t>
            </a:r>
            <a:r>
              <a:rPr lang="en-US" sz="1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Meaningful Use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requirements. 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610020" y="185506"/>
            <a:ext cx="5979089" cy="1080558"/>
          </a:xfrm>
          <a:prstGeom prst="rect">
            <a:avLst/>
          </a:prstGeom>
        </p:spPr>
        <p:txBody>
          <a:bodyPr vert="horz" lIns="86445" tIns="43222" rIns="86445" bIns="4322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r>
              <a:rPr lang="en-US" sz="2836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Connectivity with </a:t>
            </a:r>
            <a:br>
              <a:rPr lang="en-US" sz="2647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2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EHR Integrated Scanning </a:t>
            </a:r>
            <a:endParaRPr lang="en-US" sz="2836" b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1582085" y="2917506"/>
            <a:ext cx="5139604" cy="3277695"/>
          </a:xfrm>
          <a:prstGeom prst="rect">
            <a:avLst/>
          </a:prstGeom>
        </p:spPr>
        <p:txBody>
          <a:bodyPr vert="horz" lIns="86445" tIns="43222" rIns="86445" bIns="43222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marL="1080592" lvl="1" indent="-267146">
              <a:buFont typeface="Courier New" panose="02070309020205020404" pitchFamily="49" charset="0"/>
              <a:buChar char="o"/>
            </a:pPr>
            <a:endParaRPr lang="en-US" sz="85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93398" y="0"/>
            <a:ext cx="2119952" cy="648335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6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236" y="5331936"/>
            <a:ext cx="1288062" cy="1288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892" y="4644342"/>
            <a:ext cx="1917991" cy="1917991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2" idx="3"/>
          </p:cNvCxnSpPr>
          <p:nvPr/>
        </p:nvCxnSpPr>
        <p:spPr>
          <a:xfrm>
            <a:off x="7375298" y="5975967"/>
            <a:ext cx="1377315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687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23F84E6-3038-49EC-95C5-0D2D0E8AC519}"/>
              </a:ext>
            </a:extLst>
          </p:cNvPr>
          <p:cNvSpPr/>
          <p:nvPr/>
        </p:nvSpPr>
        <p:spPr>
          <a:xfrm>
            <a:off x="7993399" y="0"/>
            <a:ext cx="2089079" cy="648335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6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593545" y="1376059"/>
            <a:ext cx="5864920" cy="1793579"/>
          </a:xfrm>
          <a:prstGeom prst="rect">
            <a:avLst/>
          </a:prstGeom>
        </p:spPr>
        <p:txBody>
          <a:bodyPr vert="horz" lIns="86445" tIns="43222" rIns="86445" bIns="4322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Set up a simple search operation to quickly redact, highlight or strikeout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sensitive information in medical forms, patient records, letters, etc.,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comply with legal privacy requirements.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Intelligent redaction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permanently removes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information from medical documents, such as patient details.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Customize, create or remove redaction search terms at the MFP Panel.</a:t>
            </a:r>
            <a:b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593545" y="223463"/>
            <a:ext cx="5690941" cy="1080558"/>
          </a:xfrm>
          <a:prstGeom prst="rect">
            <a:avLst/>
          </a:prstGeom>
        </p:spPr>
        <p:txBody>
          <a:bodyPr vert="horz" lIns="86445" tIns="43222" rIns="86445" bIns="4322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r>
              <a:rPr lang="en-US" sz="2836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Time with Intelligent  </a:t>
            </a:r>
            <a:r>
              <a:rPr lang="en-US" sz="302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Redaction</a:t>
            </a:r>
          </a:p>
        </p:txBody>
      </p:sp>
      <p:pic>
        <p:nvPicPr>
          <p:cNvPr id="1026" name="Picture 2" descr="D:\Dispatcher\Phoenix\Presentations\DP Healthcare\redacted-release-for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249" y="1376059"/>
            <a:ext cx="3413605" cy="441760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202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2" r="18320"/>
          <a:stretch/>
        </p:blipFill>
        <p:spPr>
          <a:xfrm>
            <a:off x="7056914" y="0"/>
            <a:ext cx="3025563" cy="6483350"/>
          </a:xfrm>
          <a:prstGeom prst="rect">
            <a:avLst/>
          </a:prstGeo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547809" y="1040306"/>
            <a:ext cx="5979089" cy="1440745"/>
          </a:xfrm>
          <a:prstGeom prst="rect">
            <a:avLst/>
          </a:prstGeom>
        </p:spPr>
        <p:txBody>
          <a:bodyPr vert="horz" lIns="86445" tIns="43222" rIns="86445" bIns="4322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1702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endParaRPr lang="en-US" sz="1702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defRPr/>
            </a:pPr>
            <a:r>
              <a:rPr lang="en-US" altLang="en-US" sz="1600" dirty="0">
                <a:latin typeface="Arial" pitchFamily="34" charset="0"/>
                <a:cs typeface="Arial" pitchFamily="34" charset="0"/>
              </a:rPr>
              <a:t>Help hospitals comply with tamper-resistant printed prescription mandate from the </a:t>
            </a:r>
            <a:r>
              <a:rPr lang="en-US" alt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Centers for Medicare &amp; Medicaid Services (CMS)</a:t>
            </a:r>
            <a:r>
              <a:rPr lang="en-US" altLang="en-US" sz="1600" b="1" dirty="0">
                <a:latin typeface="Arial" pitchFamily="34" charset="0"/>
                <a:cs typeface="Arial" pitchFamily="34" charset="0"/>
              </a:rPr>
              <a:t>.</a:t>
            </a:r>
            <a:br>
              <a:rPr lang="en-US" altLang="en-US" sz="1600" b="1" dirty="0">
                <a:latin typeface="Arial" pitchFamily="34" charset="0"/>
                <a:cs typeface="Arial" pitchFamily="34" charset="0"/>
              </a:rPr>
            </a:br>
            <a:endParaRPr lang="en-US" altLang="en-US" sz="1600" b="1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defRPr/>
            </a:pPr>
            <a:r>
              <a:rPr lang="en-US" altLang="en-US" sz="1600" dirty="0">
                <a:latin typeface="Arial" pitchFamily="34" charset="0"/>
                <a:cs typeface="Arial" pitchFamily="34" charset="0"/>
              </a:rPr>
              <a:t>Rx Shield saves hospitals money by eliminating the need for </a:t>
            </a:r>
            <a:br>
              <a:rPr lang="en-US" altLang="en-US" sz="1600" dirty="0">
                <a:latin typeface="Arial" pitchFamily="34" charset="0"/>
                <a:cs typeface="Arial" pitchFamily="34" charset="0"/>
              </a:rPr>
            </a:br>
            <a:r>
              <a:rPr lang="en-US" altLang="en-US" sz="1600" dirty="0">
                <a:latin typeface="Arial" pitchFamily="34" charset="0"/>
                <a:cs typeface="Arial" pitchFamily="34" charset="0"/>
              </a:rPr>
              <a:t>costly pre-printed forms.</a:t>
            </a:r>
          </a:p>
          <a:p>
            <a:pPr>
              <a:buClr>
                <a:schemeClr val="accent1"/>
              </a:buClr>
              <a:defRPr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Automatically adds a patterned background with 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Security Warnings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(e.g., the words “Unauthorized”) that appear when the prescription is copied. Patterned background helps prevent erasure or modification of text on the prescription.</a:t>
            </a:r>
          </a:p>
          <a:p>
            <a:pPr>
              <a:buClr>
                <a:schemeClr val="accent1"/>
              </a:buClr>
              <a:defRPr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Security Features box automatically added to the bottom of the prescription to alert pharmacists of 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fraud-prevention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features.</a:t>
            </a:r>
          </a:p>
          <a:p>
            <a:pPr marL="270148" indent="-270148">
              <a:defRPr/>
            </a:pPr>
            <a:endParaRPr lang="en-US" sz="1702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CB86-64AE-4F45-93F3-2654B5FFB6A9}" type="slidenum">
              <a:rPr lang="en-US" smtClean="0"/>
              <a:t>18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461739" y="271077"/>
            <a:ext cx="5979089" cy="1080558"/>
          </a:xfrm>
          <a:prstGeom prst="rect">
            <a:avLst/>
          </a:prstGeom>
        </p:spPr>
        <p:txBody>
          <a:bodyPr vert="horz" lIns="86445" tIns="43222" rIns="86445" bIns="4322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r>
              <a:rPr lang="en-US" sz="340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Rx Shield </a:t>
            </a:r>
            <a:r>
              <a:rPr lang="en-US" sz="2836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br>
              <a:rPr lang="en-US" sz="3403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36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Prescription Printing  </a:t>
            </a:r>
            <a:endParaRPr lang="en-US" sz="2836" b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1582085" y="2917506"/>
            <a:ext cx="5139604" cy="3277695"/>
          </a:xfrm>
          <a:prstGeom prst="rect">
            <a:avLst/>
          </a:prstGeom>
        </p:spPr>
        <p:txBody>
          <a:bodyPr vert="horz" lIns="86445" tIns="43222" rIns="86445" bIns="43222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marL="1080592" lvl="1" indent="-267146">
              <a:buFont typeface="Courier New" panose="02070309020205020404" pitchFamily="49" charset="0"/>
              <a:buChar char="o"/>
            </a:pPr>
            <a:endParaRPr lang="en-US" sz="85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56914" y="0"/>
            <a:ext cx="3025563" cy="648335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6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3478" y="2377228"/>
            <a:ext cx="2947659" cy="380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ispatcher\Phoenix\Healthcare\Rx BlueMedia\settings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845" y="2138663"/>
            <a:ext cx="1021080" cy="294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364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523821" y="1271273"/>
            <a:ext cx="4476547" cy="1710885"/>
          </a:xfrm>
          <a:prstGeom prst="rect">
            <a:avLst/>
          </a:prstGeom>
        </p:spPr>
        <p:txBody>
          <a:bodyPr vert="horz" lIns="86445" tIns="43222" rIns="86445" bIns="4322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Manually entering data from medical forms to other applications or systems is an error-prone and time consuming process.</a:t>
            </a:r>
          </a:p>
          <a:p>
            <a:pPr marL="0" indent="0">
              <a:buNone/>
              <a:defRPr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Dispatcher Phoenix’s 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Advanced OCR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processing allows for:</a:t>
            </a:r>
          </a:p>
          <a:p>
            <a:pPr>
              <a:buClr>
                <a:schemeClr val="accent1"/>
              </a:buClr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Automated data extraction to eliminate manual data entry.</a:t>
            </a:r>
          </a:p>
          <a:p>
            <a:pPr>
              <a:buClr>
                <a:schemeClr val="accent1"/>
              </a:buClr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Streamlined document distribution using content-based rules, known as 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OCR zones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  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461739" y="18009"/>
            <a:ext cx="5979089" cy="1080558"/>
          </a:xfrm>
          <a:prstGeom prst="rect">
            <a:avLst/>
          </a:prstGeom>
        </p:spPr>
        <p:txBody>
          <a:bodyPr vert="horz" lIns="86445" tIns="43222" rIns="86445" bIns="4322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algn="l"/>
            <a:r>
              <a:rPr lang="en-US" sz="2647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 Patient Data Extraction with </a:t>
            </a:r>
            <a:r>
              <a:rPr lang="en-US" sz="302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OCR </a:t>
            </a:r>
            <a:endParaRPr lang="en-US" sz="3025" b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5BB74E9-2D73-4507-BFE1-9FD0067AE426}"/>
              </a:ext>
            </a:extLst>
          </p:cNvPr>
          <p:cNvSpPr txBox="1">
            <a:spLocks/>
          </p:cNvSpPr>
          <p:nvPr/>
        </p:nvSpPr>
        <p:spPr>
          <a:xfrm>
            <a:off x="1618104" y="2982158"/>
            <a:ext cx="5139604" cy="3277695"/>
          </a:xfrm>
          <a:prstGeom prst="rect">
            <a:avLst/>
          </a:prstGeom>
        </p:spPr>
        <p:txBody>
          <a:bodyPr vert="horz" lIns="86445" tIns="43222" rIns="86445" bIns="43222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marL="1080592" lvl="1" indent="-267146">
              <a:buFont typeface="Courier New" panose="02070309020205020404" pitchFamily="49" charset="0"/>
              <a:buChar char="o"/>
            </a:pPr>
            <a:endParaRPr lang="en-US" sz="85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32" r="13333"/>
          <a:stretch/>
        </p:blipFill>
        <p:spPr>
          <a:xfrm>
            <a:off x="7851991" y="0"/>
            <a:ext cx="2230486" cy="64833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851991" y="0"/>
            <a:ext cx="2230486" cy="648335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6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72" y="4348029"/>
            <a:ext cx="4714648" cy="205141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00366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3" b="3916"/>
          <a:stretch/>
        </p:blipFill>
        <p:spPr>
          <a:xfrm>
            <a:off x="0" y="0"/>
            <a:ext cx="11520488" cy="21000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1614068" cy="2100086"/>
          </a:xfrm>
          <a:prstGeom prst="rect">
            <a:avLst/>
          </a:prstGeom>
          <a:gradFill>
            <a:gsLst>
              <a:gs pos="0">
                <a:srgbClr val="0070C0">
                  <a:alpha val="75000"/>
                </a:srgbClr>
              </a:gs>
              <a:gs pos="100000">
                <a:schemeClr val="accent4">
                  <a:alpha val="76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19315" y="699806"/>
            <a:ext cx="8775437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Document Processing Challenges For Medical Professionals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42356" y="2305790"/>
            <a:ext cx="10138558" cy="370312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Despite adoption of electronic health records, Healthcare is still a document-intensive industry as medical professionals are under pressure to: </a:t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Handle, manage, and protect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forms, records, etc.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costs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increase efficiency.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access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information.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up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fast-paced working environment. 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13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0" r="44642"/>
          <a:stretch/>
        </p:blipFill>
        <p:spPr>
          <a:xfrm>
            <a:off x="7993398" y="1"/>
            <a:ext cx="2089079" cy="64833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993399" y="0"/>
            <a:ext cx="2089079" cy="648335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4A2CB-6B25-4C2A-AE62-AFFB99977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974" y="1071272"/>
            <a:ext cx="4974631" cy="4113626"/>
          </a:xfrm>
        </p:spPr>
        <p:txBody>
          <a:bodyPr>
            <a:normAutofit fontScale="4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Maintain the security and integrity of medical documents by automatically converting scanned image files to a variety of </a:t>
            </a:r>
            <a:r>
              <a:rPr lang="en-US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PDF formats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Search, retrieve, view, and print healthcare documents as needed while keeping originals secure and intact.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45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Transform paper documents to </a:t>
            </a:r>
            <a:r>
              <a:rPr lang="en-US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Searchable PDF 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file format to easily find patient information later, or </a:t>
            </a:r>
            <a:r>
              <a:rPr lang="en-US" sz="4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PDF/A 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formats for archiving.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BB74E9-2D73-4507-BFE1-9FD0067AE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78" y="185912"/>
            <a:ext cx="7056072" cy="695624"/>
          </a:xfrm>
        </p:spPr>
        <p:txBody>
          <a:bodyPr>
            <a:normAutofit/>
          </a:bodyPr>
          <a:lstStyle/>
          <a:p>
            <a:pPr algn="l"/>
            <a:r>
              <a:rPr lang="en-US" sz="2836" dirty="0">
                <a:latin typeface="Arial" panose="020B0604020202020204" pitchFamily="34" charset="0"/>
                <a:cs typeface="Arial" panose="020B0604020202020204" pitchFamily="34" charset="0"/>
              </a:rPr>
              <a:t>Find Records and Files Easily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3026" y="1432433"/>
            <a:ext cx="2531433" cy="327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8579" y="3433292"/>
            <a:ext cx="3050273" cy="188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mike\Documents\work\Presentations\phoenix\px_process_convert_pd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884" y="4802275"/>
            <a:ext cx="1172105" cy="104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579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>
          <a:xfrm>
            <a:off x="106251" y="4037610"/>
            <a:ext cx="11414237" cy="207818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5200" y="185912"/>
            <a:ext cx="8950067" cy="695624"/>
          </a:xfrm>
        </p:spPr>
        <p:txBody>
          <a:bodyPr>
            <a:normAutofit fontScale="90000"/>
          </a:bodyPr>
          <a:lstStyle/>
          <a:p>
            <a:r>
              <a:rPr lang="en-US" dirty="0"/>
              <a:t>How Medical Professionals Benefit From Dispatcher Phoenix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140" y="1443098"/>
            <a:ext cx="3376062" cy="46726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0" y="640124"/>
            <a:ext cx="7391400" cy="3194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Automation drives a fast and efficient work environment.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Patient information can be securely transmitted to an EHR system, while following international industry standards.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Shrinking the processing time for individual steps (e.g., redacting) saves hospitals time and money.   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Forms and records are never lost or misrouted.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Eliminates the need for costly, secure, pre-printed prescription forms by printing on plain paper.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Drives teamwork &amp; communication.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Complies with HIPAA &amp; Other Regulatory Standards.</a:t>
            </a:r>
          </a:p>
        </p:txBody>
      </p:sp>
    </p:spTree>
    <p:extLst>
      <p:ext uri="{BB962C8B-B14F-4D97-AF65-F5344CB8AC3E}">
        <p14:creationId xmlns:p14="http://schemas.microsoft.com/office/powerpoint/2010/main" val="3943337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5" y="0"/>
            <a:ext cx="5267197" cy="648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437" y="2188837"/>
            <a:ext cx="3564000" cy="1486800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</a:rPr>
              <a:t>Resources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601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624692" y="0"/>
            <a:ext cx="3457786" cy="6483350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6"/>
          </a:p>
        </p:txBody>
      </p:sp>
      <p:sp>
        <p:nvSpPr>
          <p:cNvPr id="8" name="Rectangle 7"/>
          <p:cNvSpPr/>
          <p:nvPr/>
        </p:nvSpPr>
        <p:spPr>
          <a:xfrm>
            <a:off x="6336542" y="1440744"/>
            <a:ext cx="3457787" cy="4320113"/>
          </a:xfrm>
          <a:prstGeom prst="rect">
            <a:avLst/>
          </a:prstGeom>
          <a:gradFill>
            <a:gsLst>
              <a:gs pos="0">
                <a:srgbClr val="0070C0">
                  <a:alpha val="61000"/>
                </a:srgbClr>
              </a:gs>
              <a:gs pos="100000">
                <a:schemeClr val="accent4">
                  <a:alpha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6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299" y="968750"/>
            <a:ext cx="6336000" cy="411362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189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Dispatcher Phoenix Brochures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Healthcare.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HL7 Connectivity.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Rx Shield.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Battlecards.</a:t>
            </a:r>
            <a:b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Sell Sheets for Connectors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OnBase.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Worldox, Workshare, Laserfiche etc. </a:t>
            </a:r>
          </a:p>
          <a:p>
            <a:pPr marL="0" indent="0">
              <a:buNone/>
            </a:pPr>
            <a:b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Healthcare Case Studies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HAMMERmed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Warren Hospital.</a:t>
            </a:r>
          </a:p>
          <a:p>
            <a:endParaRPr lang="en-US" sz="132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br>
              <a:rPr lang="en-US" sz="1324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32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9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7549" y="1354694"/>
            <a:ext cx="1534283" cy="1985543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2444" y="3025563"/>
            <a:ext cx="2484168" cy="160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7972" y="4178158"/>
            <a:ext cx="1368372" cy="1770835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5671" y="1580042"/>
            <a:ext cx="1309627" cy="1694813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4050" y="4394270"/>
            <a:ext cx="1368372" cy="1770834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11334" y="1993031"/>
            <a:ext cx="1356433" cy="1755385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58141" y="3836652"/>
            <a:ext cx="1309627" cy="1694811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81B8A3C8-07F1-4E41-A0DC-91B619B90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0" y="185912"/>
            <a:ext cx="8950067" cy="695624"/>
          </a:xfrm>
        </p:spPr>
        <p:txBody>
          <a:bodyPr>
            <a:normAutofit/>
          </a:bodyPr>
          <a:lstStyle/>
          <a:p>
            <a:r>
              <a:rPr lang="en-US" dirty="0"/>
              <a:t>Marketing Collateral</a:t>
            </a:r>
          </a:p>
        </p:txBody>
      </p:sp>
    </p:spTree>
    <p:extLst>
      <p:ext uri="{BB962C8B-B14F-4D97-AF65-F5344CB8AC3E}">
        <p14:creationId xmlns:p14="http://schemas.microsoft.com/office/powerpoint/2010/main" val="1910254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r="33622"/>
          <a:stretch/>
        </p:blipFill>
        <p:spPr>
          <a:xfrm>
            <a:off x="5576887" y="-25282"/>
            <a:ext cx="5971757" cy="65086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76" y="166862"/>
            <a:ext cx="7056072" cy="6956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Additional Resources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58450" y="-25282"/>
            <a:ext cx="1090194" cy="6483350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7471" y="1932396"/>
            <a:ext cx="43053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Fully-configured sample workflows include templates for Healthcare features.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471" y="1532286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Workflows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24FEB4-AA7B-48E0-8286-2047D4F9BC46}"/>
              </a:ext>
            </a:extLst>
          </p:cNvPr>
          <p:cNvSpPr txBox="1"/>
          <p:nvPr/>
        </p:nvSpPr>
        <p:spPr>
          <a:xfrm>
            <a:off x="177471" y="797064"/>
            <a:ext cx="57788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accent1"/>
                </a:solidFill>
                <a:cs typeface="Arial" panose="020B0604020202020204" pitchFamily="34" charset="0"/>
              </a:rPr>
              <a:t>Demo Licenses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Fully-functional 30-day demo licenses.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846A29-4ACF-48EC-8985-86F19EF430E3}"/>
              </a:ext>
            </a:extLst>
          </p:cNvPr>
          <p:cNvSpPr/>
          <p:nvPr/>
        </p:nvSpPr>
        <p:spPr>
          <a:xfrm>
            <a:off x="177471" y="3241675"/>
            <a:ext cx="4305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Fully-functional licenses to help you demo or test workflows.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8C1372-03F7-4F64-87F7-4923646F469C}"/>
              </a:ext>
            </a:extLst>
          </p:cNvPr>
          <p:cNvSpPr txBox="1"/>
          <p:nvPr/>
        </p:nvSpPr>
        <p:spPr>
          <a:xfrm>
            <a:off x="177471" y="2841565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NFR Licenses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997FBA-7701-4EC7-A577-E78170B8997C}"/>
              </a:ext>
            </a:extLst>
          </p:cNvPr>
          <p:cNvSpPr/>
          <p:nvPr/>
        </p:nvSpPr>
        <p:spPr>
          <a:xfrm>
            <a:off x="177471" y="4350899"/>
            <a:ext cx="43053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Show your customers how easy it is to use Dispatcher Phoenix with our Flash-based MFP Simulator…now available with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bizhub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-Series, and production print panel displays!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4D8517-541C-4A3C-8C43-DC795CA62873}"/>
              </a:ext>
            </a:extLst>
          </p:cNvPr>
          <p:cNvSpPr txBox="1"/>
          <p:nvPr/>
        </p:nvSpPr>
        <p:spPr>
          <a:xfrm>
            <a:off x="177471" y="3950789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MFP Simulator</a:t>
            </a:r>
          </a:p>
        </p:txBody>
      </p:sp>
    </p:spTree>
    <p:extLst>
      <p:ext uri="{BB962C8B-B14F-4D97-AF65-F5344CB8AC3E}">
        <p14:creationId xmlns:p14="http://schemas.microsoft.com/office/powerpoint/2010/main" val="1462380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714875" cy="6483350"/>
          </a:xfrm>
          <a:prstGeom prst="rect">
            <a:avLst/>
          </a:prstGeom>
          <a:solidFill>
            <a:srgbClr val="2F5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5" y="0"/>
            <a:ext cx="5267197" cy="648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90268"/>
            <a:ext cx="4714875" cy="1486800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088915"/>
            <a:ext cx="4714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</a:rPr>
              <a:t>sec@kmbs.konicaminolta.us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006" y="1723967"/>
            <a:ext cx="3580544" cy="887799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2997" y="3513031"/>
            <a:ext cx="808879" cy="80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78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19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9" r="4162"/>
          <a:stretch/>
        </p:blipFill>
        <p:spPr>
          <a:xfrm>
            <a:off x="5400675" y="0"/>
            <a:ext cx="6119813" cy="64833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985" y="680986"/>
            <a:ext cx="4734296" cy="1547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cs typeface="Lucida Sans Unicode" panose="020B0602030504020204" pitchFamily="34" charset="0"/>
              </a:rPr>
              <a:t>Konica Minolta-developed, award-winning automation solution designed to:</a:t>
            </a:r>
            <a:br>
              <a:rPr lang="en-US" sz="2000" dirty="0">
                <a:cs typeface="Lucida Sans Unicode" panose="020B0602030504020204" pitchFamily="34" charset="0"/>
              </a:rPr>
            </a:br>
            <a:endParaRPr lang="en-US" sz="2000" dirty="0">
              <a:cs typeface="Lucida Sans Unicode" panose="020B0602030504020204" pitchFamily="34" charset="0"/>
            </a:endParaRPr>
          </a:p>
          <a:p>
            <a:r>
              <a:rPr lang="en-US" sz="2000" dirty="0">
                <a:cs typeface="Lucida Sans Unicode" panose="020B0602030504020204" pitchFamily="34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Optimize business processes</a:t>
            </a:r>
            <a:endParaRPr lang="en-US" sz="2000" dirty="0">
              <a:solidFill>
                <a:srgbClr val="0070C0"/>
              </a:solidFill>
              <a:cs typeface="Lucida Sans Unicode" panose="020B0602030504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 Reduce costs</a:t>
            </a:r>
            <a:endParaRPr lang="en-US" sz="2000" dirty="0">
              <a:solidFill>
                <a:srgbClr val="0070C0"/>
              </a:solidFill>
              <a:cs typeface="Lucida Sans Unicode" panose="020B0602030504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 Increase productivity</a:t>
            </a:r>
            <a:r>
              <a:rPr lang="en-US" sz="2000" b="1" dirty="0">
                <a:cs typeface="Lucida Sans Unicode" panose="020B0602030504020204" pitchFamily="34" charset="0"/>
              </a:rPr>
              <a:t> </a:t>
            </a:r>
          </a:p>
          <a:p>
            <a:r>
              <a:rPr lang="en-US" sz="2000" b="1" dirty="0">
                <a:cs typeface="Lucida Sans Unicode" panose="020B0602030504020204" pitchFamily="34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Drive collaboration</a:t>
            </a:r>
            <a:endParaRPr lang="en-US" sz="2000" b="1" dirty="0">
              <a:cs typeface="Lucida Sans Unicode" panose="020B0602030504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cs typeface="Lucida Sans Unicode" panose="020B0602030504020204" pitchFamily="34" charset="0"/>
              </a:rPr>
              <a:t> Promote growth and innovation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5" y="154010"/>
            <a:ext cx="7056072" cy="695624"/>
          </a:xfrm>
        </p:spPr>
        <p:txBody>
          <a:bodyPr>
            <a:normAutofit/>
          </a:bodyPr>
          <a:lstStyle/>
          <a:p>
            <a:r>
              <a:rPr lang="en-US" sz="2900" b="0" dirty="0">
                <a:latin typeface="+mj-lt"/>
              </a:rPr>
              <a:t>Dispatcher</a:t>
            </a:r>
            <a:r>
              <a:rPr lang="en-US" sz="2900" dirty="0">
                <a:latin typeface="+mj-lt"/>
              </a:rPr>
              <a:t> </a:t>
            </a:r>
            <a:r>
              <a:rPr lang="en-US" sz="2900" b="0" dirty="0">
                <a:latin typeface="+mj-lt"/>
              </a:rPr>
              <a:t>Phoenix is…</a:t>
            </a:r>
            <a:endParaRPr lang="en-US" sz="4000" b="0" dirty="0">
              <a:latin typeface="+mj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453550" y="263337"/>
            <a:ext cx="4014061" cy="137545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44616" y="379173"/>
            <a:ext cx="2831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ctr"/>
            <a:r>
              <a:rPr lang="en-US" sz="2000" b="1" dirty="0">
                <a:solidFill>
                  <a:schemeClr val="bg1"/>
                </a:solidFill>
              </a:rPr>
              <a:t>Award Winning!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25907" y="743639"/>
            <a:ext cx="32661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Received the 2021 ‘ASTORS’ Homeland Security Platinum Award for Best Imaging Technology </a:t>
            </a: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247B4817-C630-4A40-BAB4-6A57D60ED109}"/>
              </a:ext>
            </a:extLst>
          </p:cNvPr>
          <p:cNvSpPr/>
          <p:nvPr/>
        </p:nvSpPr>
        <p:spPr>
          <a:xfrm>
            <a:off x="590317" y="4680879"/>
            <a:ext cx="4014061" cy="151780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8FCED8-44DA-46AF-AD9B-3C519ACB3FE2}"/>
              </a:ext>
            </a:extLst>
          </p:cNvPr>
          <p:cNvSpPr/>
          <p:nvPr/>
        </p:nvSpPr>
        <p:spPr>
          <a:xfrm>
            <a:off x="1696873" y="5024284"/>
            <a:ext cx="29075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Selected as BLI’s 2022 Pick for Outstanding Workflow Automation Platform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4F3CF3-DD39-4E06-8F00-B599633AF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00" y="4883245"/>
            <a:ext cx="10858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02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13712-8C26-4676-9263-A625B4430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667" y="2003731"/>
            <a:ext cx="5595072" cy="411362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209414" y="7009250"/>
            <a:ext cx="4936326" cy="344005"/>
            <a:chOff x="6932380" y="5107472"/>
            <a:chExt cx="5044769" cy="487329"/>
          </a:xfrm>
        </p:grpSpPr>
        <p:sp>
          <p:nvSpPr>
            <p:cNvPr id="6" name="Rectangle 5"/>
            <p:cNvSpPr/>
            <p:nvPr/>
          </p:nvSpPr>
          <p:spPr>
            <a:xfrm>
              <a:off x="6932380" y="5115358"/>
              <a:ext cx="4993501" cy="479443"/>
            </a:xfrm>
            <a:prstGeom prst="rect">
              <a:avLst/>
            </a:prstGeom>
            <a:solidFill>
              <a:srgbClr val="2F5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983648" y="5107472"/>
              <a:ext cx="4993501" cy="479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cs typeface="Arial" pitchFamily="34" charset="0"/>
                </a:rPr>
                <a:t>Dispatcher Phoenix makes creating workflows easy!</a:t>
              </a: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7D4A2CB-6B25-4C2A-AE62-AFFB99977B21}"/>
              </a:ext>
            </a:extLst>
          </p:cNvPr>
          <p:cNvSpPr txBox="1">
            <a:spLocks/>
          </p:cNvSpPr>
          <p:nvPr/>
        </p:nvSpPr>
        <p:spPr>
          <a:xfrm>
            <a:off x="1062681" y="811086"/>
            <a:ext cx="8765788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000" indent="-18000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8000" indent="-288000" algn="l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180000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216004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Konica Minolta’s Dispatcher Phoenix, hospitals, clinics, and other healthcare organizations can: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their patient records and forms workflow &amp;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efficiencies.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Minimize the need for human intervention in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redundant business processes.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Maximize productivity &amp; reduce administrative costs.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Provide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greater process visibility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identify potential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bottlenecks.</a:t>
            </a: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903058333"/>
              </p:ext>
            </p:extLst>
          </p:nvPr>
        </p:nvGraphicFramePr>
        <p:xfrm>
          <a:off x="938151" y="4420590"/>
          <a:ext cx="9844644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487" y="247184"/>
            <a:ext cx="9721963" cy="695624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Drive Change with Dispatcher Phoenix’s Healthcare Solution</a:t>
            </a:r>
          </a:p>
        </p:txBody>
      </p:sp>
    </p:spTree>
    <p:extLst>
      <p:ext uri="{BB962C8B-B14F-4D97-AF65-F5344CB8AC3E}">
        <p14:creationId xmlns:p14="http://schemas.microsoft.com/office/powerpoint/2010/main" val="2918480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742" y="1294659"/>
            <a:ext cx="11535012" cy="3839316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44616" y="379173"/>
            <a:ext cx="2831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ctr"/>
            <a:r>
              <a:rPr lang="en-US" sz="2000" b="1" dirty="0">
                <a:solidFill>
                  <a:schemeClr val="bg1"/>
                </a:solidFill>
              </a:rPr>
              <a:t>Award Winning!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39866" y="779283"/>
            <a:ext cx="28319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Selected as BLI’s 2020 Pick for Outstanding Workflow Automation Platform 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868" y="1148615"/>
            <a:ext cx="4959424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"/>
          <p:cNvSpPr txBox="1"/>
          <p:nvPr/>
        </p:nvSpPr>
        <p:spPr>
          <a:xfrm>
            <a:off x="5101245" y="4375139"/>
            <a:ext cx="3962400" cy="170816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</a:rPr>
              <a:t>Easy-to-use features include: </a:t>
            </a:r>
          </a:p>
          <a:p>
            <a:pPr marL="4572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Graphical icons</a:t>
            </a:r>
          </a:p>
          <a:p>
            <a:pPr marL="4572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Drag-and-drop functionality </a:t>
            </a:r>
          </a:p>
          <a:p>
            <a:pPr marL="4572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Drawing tools </a:t>
            </a:r>
          </a:p>
          <a:p>
            <a:pPr marL="4572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Easy to follow validation messages</a:t>
            </a:r>
            <a:endParaRPr kumimoji="1" lang="en-US" sz="1400" b="1" dirty="0">
              <a:solidFill>
                <a:schemeClr val="bg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5" y="154010"/>
            <a:ext cx="7056072" cy="695624"/>
          </a:xfrm>
        </p:spPr>
        <p:txBody>
          <a:bodyPr>
            <a:normAutofit/>
          </a:bodyPr>
          <a:lstStyle/>
          <a:p>
            <a:r>
              <a:rPr lang="en-US" sz="2900" dirty="0">
                <a:latin typeface="+mj-lt"/>
              </a:rPr>
              <a:t>Easily Create and Manage Workflows</a:t>
            </a:r>
            <a:endParaRPr lang="en-US" sz="4900" dirty="0"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3887" y="1847278"/>
            <a:ext cx="4881087" cy="24468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buFont typeface="Arial" panose="020B0604020202020204" pitchFamily="34" charset="0"/>
              <a:buChar char="‒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Dispatcher Phoenix’s intuitive Workflow Builder Tool is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 market.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‒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Allows for advanced, customized workflows to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easily created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suit the specific needs of the hospital.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562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742" y="1483222"/>
            <a:ext cx="11535012" cy="3412628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849" y="1665994"/>
            <a:ext cx="4094776" cy="1429632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en-US" sz="2000" dirty="0">
                <a:cs typeface="Lucida Sans Unicode" panose="020B0602030504020204" pitchFamily="34" charset="0"/>
              </a:rPr>
              <a:t>Displays files being </a:t>
            </a:r>
            <a:r>
              <a:rPr lang="en-US" sz="2000" b="1" dirty="0">
                <a:solidFill>
                  <a:schemeClr val="bg1"/>
                </a:solidFill>
                <a:cs typeface="Lucida Sans Unicode" panose="020B0602030504020204" pitchFamily="34" charset="0"/>
              </a:rPr>
              <a:t>processed</a:t>
            </a:r>
            <a:r>
              <a:rPr lang="en-US" sz="2000" dirty="0">
                <a:cs typeface="Lucida Sans Unicode" panose="020B0602030504020204" pitchFamily="34" charset="0"/>
              </a:rPr>
              <a:t> through running workflows.</a:t>
            </a:r>
            <a:br>
              <a:rPr lang="en-US" sz="2000" dirty="0">
                <a:cs typeface="Lucida Sans Unicode" panose="020B0602030504020204" pitchFamily="34" charset="0"/>
              </a:rPr>
            </a:br>
            <a:endParaRPr lang="en-US" sz="2000" dirty="0">
              <a:cs typeface="Lucida Sans Unicode" panose="020B0602030504020204" pitchFamily="34" charset="0"/>
            </a:endParaRPr>
          </a:p>
          <a:p>
            <a:pPr>
              <a:buClrTx/>
            </a:pPr>
            <a:r>
              <a:rPr lang="en-US" sz="2000" dirty="0">
                <a:cs typeface="Lucida Sans Unicode" panose="020B0602030504020204" pitchFamily="34" charset="0"/>
              </a:rPr>
              <a:t>Makes it easy to identify </a:t>
            </a:r>
            <a:r>
              <a:rPr lang="en-US" sz="2000" b="1" dirty="0">
                <a:solidFill>
                  <a:schemeClr val="bg1"/>
                </a:solidFill>
                <a:cs typeface="Lucida Sans Unicode" panose="020B0602030504020204" pitchFamily="34" charset="0"/>
              </a:rPr>
              <a:t>bottlenecks.</a:t>
            </a:r>
            <a:br>
              <a:rPr lang="en-US" sz="2000" dirty="0">
                <a:cs typeface="Lucida Sans Unicode" panose="020B0602030504020204" pitchFamily="34" charset="0"/>
              </a:rPr>
            </a:br>
            <a:endParaRPr lang="en-US" sz="2000" dirty="0">
              <a:cs typeface="Lucida Sans Unicode" panose="020B0602030504020204" pitchFamily="34" charset="0"/>
            </a:endParaRPr>
          </a:p>
          <a:p>
            <a:pPr>
              <a:buClrTx/>
            </a:pPr>
            <a:r>
              <a:rPr lang="en-US" sz="2000" dirty="0">
                <a:cs typeface="Lucida Sans Unicode" panose="020B0602030504020204" pitchFamily="34" charset="0"/>
              </a:rPr>
              <a:t>Ensure that inputs, processes and outputs are </a:t>
            </a:r>
            <a:r>
              <a:rPr lang="en-US" sz="2000" b="1" dirty="0">
                <a:solidFill>
                  <a:schemeClr val="bg1"/>
                </a:solidFill>
                <a:cs typeface="Lucida Sans Unicode" panose="020B0602030504020204" pitchFamily="34" charset="0"/>
              </a:rPr>
              <a:t>optimized. </a:t>
            </a:r>
          </a:p>
          <a:p>
            <a:pPr marL="0" indent="0">
              <a:buClrTx/>
              <a:buNone/>
            </a:pPr>
            <a:endParaRPr lang="en-US" sz="2000" b="1" dirty="0">
              <a:cs typeface="Lucida Sans Unicode" panose="020B0602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5" y="154010"/>
            <a:ext cx="7056072" cy="695624"/>
          </a:xfrm>
        </p:spPr>
        <p:txBody>
          <a:bodyPr>
            <a:normAutofit/>
          </a:bodyPr>
          <a:lstStyle/>
          <a:p>
            <a:r>
              <a:rPr lang="en-US" sz="2900" dirty="0">
                <a:latin typeface="+mj-lt"/>
              </a:rPr>
              <a:t>Optimize Workflows with </a:t>
            </a:r>
            <a:r>
              <a:rPr lang="en-US" sz="3600" dirty="0">
                <a:latin typeface="+mj-lt"/>
              </a:rPr>
              <a:t>LiveFlo</a:t>
            </a:r>
            <a:endParaRPr lang="en-US" sz="4900" dirty="0">
              <a:latin typeface="+mj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6567488" y="2851150"/>
            <a:ext cx="3352800" cy="333375"/>
          </a:xfrm>
          <a:prstGeom prst="rightArrow">
            <a:avLst>
              <a:gd name="adj1" fmla="val 27143"/>
              <a:gd name="adj2" fmla="val 98571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88" y="2574925"/>
            <a:ext cx="1200150" cy="1200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88" y="2708275"/>
            <a:ext cx="952500" cy="952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396" y="2670175"/>
            <a:ext cx="1016092" cy="812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513" y="2670174"/>
            <a:ext cx="812985" cy="81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44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742" y="1371599"/>
            <a:ext cx="11535012" cy="4299857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44616" y="379173"/>
            <a:ext cx="2831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ctr"/>
            <a:r>
              <a:rPr lang="en-US" sz="2000" b="1" dirty="0">
                <a:solidFill>
                  <a:schemeClr val="bg1"/>
                </a:solidFill>
              </a:rPr>
              <a:t>Award Winning!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5" y="154010"/>
            <a:ext cx="7056072" cy="69562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+mj-lt"/>
              </a:rPr>
              <a:t>Schedule Workflows</a:t>
            </a:r>
            <a:br>
              <a:rPr lang="en-US" sz="2900" dirty="0">
                <a:latin typeface="+mj-lt"/>
              </a:rPr>
            </a:br>
            <a:r>
              <a:rPr lang="en-US" sz="2900" dirty="0">
                <a:latin typeface="+mj-lt"/>
              </a:rPr>
              <a:t>to run when you need them!</a:t>
            </a:r>
            <a:endParaRPr lang="en-US" sz="490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7109" y="1564064"/>
            <a:ext cx="4114800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‒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Specify a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of the week or time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the day along with a frequency to ensure workflows complete your automation needs when it’s most convenient for the team.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Save valuable time and resources by scheduling high-volume,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processing workflows after working hours.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‒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Schedule workflows to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as a service </a:t>
            </a:r>
            <a:r>
              <a:rPr lang="en-US" dirty="0"/>
              <a:t>continually while the PC is on.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537" y="1465656"/>
            <a:ext cx="4282870" cy="406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82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/>
          <a:stretch/>
        </p:blipFill>
        <p:spPr>
          <a:xfrm>
            <a:off x="154379" y="0"/>
            <a:ext cx="11366109" cy="64833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676" y="1048642"/>
            <a:ext cx="6371142" cy="700437"/>
          </a:xfrm>
        </p:spPr>
        <p:txBody>
          <a:bodyPr>
            <a:noAutofit/>
          </a:bodyPr>
          <a:lstStyle/>
          <a:p>
            <a:pPr marL="0" lvl="1" indent="0">
              <a:spcAft>
                <a:spcPts val="1200"/>
              </a:spcAft>
              <a:buNone/>
              <a:defRPr/>
            </a:pPr>
            <a:r>
              <a:rPr lang="en-US" sz="1800" dirty="0">
                <a:cs typeface="Arial" panose="020B0604020202020204" pitchFamily="34" charset="0"/>
              </a:rPr>
              <a:t>Automatically collect documents from a variety of ways for advanced processing, routing, printing, or storing, including: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71" y="203165"/>
            <a:ext cx="7056072" cy="695624"/>
          </a:xfrm>
        </p:spPr>
        <p:txBody>
          <a:bodyPr>
            <a:normAutofit/>
          </a:bodyPr>
          <a:lstStyle/>
          <a:p>
            <a:r>
              <a:rPr lang="en-US" sz="3100" dirty="0">
                <a:latin typeface="+mj-lt"/>
              </a:rPr>
              <a:t>Advanced Capture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05354" y="1751061"/>
            <a:ext cx="2584904" cy="306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MFP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Watched Folder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Email Inbox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Mobile Device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Workstation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207786" y="1751061"/>
            <a:ext cx="2791732" cy="306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Web Capture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FTP Server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Dropbox Folder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LPR Print Queue</a:t>
            </a:r>
          </a:p>
          <a:p>
            <a:pPr marL="285750" lvl="1" indent="-285750">
              <a:lnSpc>
                <a:spcPct val="2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Arial" panose="020B0604020202020204" pitchFamily="34" charset="0"/>
              </a:rPr>
              <a:t>Etc. </a:t>
            </a:r>
          </a:p>
        </p:txBody>
      </p:sp>
      <p:pic>
        <p:nvPicPr>
          <p:cNvPr id="2051" name="Picture 3" descr="D:\Dispatcher\Phoenix\Presentations\6.13\email-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65" y="3102429"/>
            <a:ext cx="498978" cy="4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Dispatcher\Phoenix\Presentations\6.14\dropbox-nod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95" y="3087927"/>
            <a:ext cx="527982" cy="52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Dispatcher\Phoenix\Presentations\6.14\lpr-inpu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96" y="3679970"/>
            <a:ext cx="527982" cy="52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Dispatcher\Phoenix\Presentations\6.11 Sneak Peek\ftp-i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63" y="2498682"/>
            <a:ext cx="512210" cy="51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Dispatcher\Phoenix\Presentations\6.17\web-capture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96" y="1907747"/>
            <a:ext cx="564802" cy="56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Dispatcher\Phoenix\Presentations\dp-mobil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65" y="3712628"/>
            <a:ext cx="471827" cy="47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Dispatcher\Phoenix\Presentations\workstati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17" y="4313435"/>
            <a:ext cx="465975" cy="46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614" y="2505298"/>
            <a:ext cx="498978" cy="4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614" y="1885094"/>
            <a:ext cx="498978" cy="4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029407" y="4340439"/>
            <a:ext cx="411966" cy="411966"/>
            <a:chOff x="3889573" y="4340439"/>
            <a:chExt cx="411966" cy="411966"/>
          </a:xfrm>
        </p:grpSpPr>
        <p:sp>
          <p:nvSpPr>
            <p:cNvPr id="8" name="Oval 7"/>
            <p:cNvSpPr/>
            <p:nvPr/>
          </p:nvSpPr>
          <p:spPr>
            <a:xfrm>
              <a:off x="3889573" y="4340439"/>
              <a:ext cx="411966" cy="4119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8" name="Picture 10" descr="D:\Dispatcher\Phoenix\SDC\Sales Training\ok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9573" y="4340439"/>
              <a:ext cx="411966" cy="411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925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419" y="0"/>
            <a:ext cx="3529106" cy="64834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26209-D8F2-2B45-907E-08E1E33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01" y="740229"/>
            <a:ext cx="7205749" cy="308352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Dispatcher Phoenix supports a variety of document processing tasks from the most simple to more complex including: 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Annotation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Watermarking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Rename Files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PDF &amp; Microsoft Office </a:t>
            </a:r>
            <a:b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Conversion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Barcode Processing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Prescription Printing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Intelligent Redaction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CDA Generator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Zonal Extraction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HL7 Scan Integration to EHRs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Many more…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A7EA72-0B8C-4EB3-84B0-FE6F9AB2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7A0E05-E1F5-D449-964D-733E9293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62" y="86445"/>
            <a:ext cx="7748231" cy="695624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j-lt"/>
                <a:cs typeface="Arial" pitchFamily="34" charset="0"/>
              </a:rPr>
              <a:t>Automated Document Processes  </a:t>
            </a:r>
            <a:endParaRPr lang="en-US" sz="2400" dirty="0">
              <a:latin typeface="+mj-lt"/>
              <a:cs typeface="Arial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3B6EC56-67C7-44B7-8384-00A5D22DE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9256" y="1762680"/>
            <a:ext cx="4521234" cy="331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635949"/>
      </p:ext>
    </p:extLst>
  </p:cSld>
  <p:clrMapOvr>
    <a:masterClrMapping/>
  </p:clrMapOvr>
</p:sld>
</file>

<file path=ppt/theme/theme1.xml><?xml version="1.0" encoding="utf-8"?>
<a:theme xmlns:a="http://schemas.openxmlformats.org/drawingml/2006/main" name="BT-Brand-Theme_ver1">
  <a:themeElements>
    <a:clrScheme name="KM_BT-framework-colour-palette">
      <a:dk1>
        <a:srgbClr val="000000"/>
      </a:dk1>
      <a:lt1>
        <a:sysClr val="window" lastClr="FFFFFF"/>
      </a:lt1>
      <a:dk2>
        <a:srgbClr val="BEE2DD"/>
      </a:dk2>
      <a:lt2>
        <a:srgbClr val="C1E5F4"/>
      </a:lt2>
      <a:accent1>
        <a:srgbClr val="0066CC"/>
      </a:accent1>
      <a:accent2>
        <a:srgbClr val="E5E3DF"/>
      </a:accent2>
      <a:accent3>
        <a:srgbClr val="009EB7"/>
      </a:accent3>
      <a:accent4>
        <a:srgbClr val="CEA100"/>
      </a:accent4>
      <a:accent5>
        <a:srgbClr val="C0167B"/>
      </a:accent5>
      <a:accent6>
        <a:srgbClr val="826FB0"/>
      </a:accent6>
      <a:hlink>
        <a:srgbClr val="0066CC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amends-bt-framework_cd3" id="{58BE966E-7C91-6045-B50A-0BE0CCA19846}" vid="{27C979CC-1322-F440-BABA-E3B766B32E76}"/>
    </a:ext>
  </a:extLst>
</a:theme>
</file>

<file path=ppt/theme/theme2.xml><?xml version="1.0" encoding="utf-8"?>
<a:theme xmlns:a="http://schemas.openxmlformats.org/drawingml/2006/main" name="2_BT-Brand-Theme_ver1">
  <a:themeElements>
    <a:clrScheme name="KM_BT-framework-colour-palette">
      <a:dk1>
        <a:srgbClr val="000000"/>
      </a:dk1>
      <a:lt1>
        <a:sysClr val="window" lastClr="FFFFFF"/>
      </a:lt1>
      <a:dk2>
        <a:srgbClr val="BEE2DD"/>
      </a:dk2>
      <a:lt2>
        <a:srgbClr val="C1E5F4"/>
      </a:lt2>
      <a:accent1>
        <a:srgbClr val="0066CC"/>
      </a:accent1>
      <a:accent2>
        <a:srgbClr val="E5E3DF"/>
      </a:accent2>
      <a:accent3>
        <a:srgbClr val="009EB7"/>
      </a:accent3>
      <a:accent4>
        <a:srgbClr val="CEA100"/>
      </a:accent4>
      <a:accent5>
        <a:srgbClr val="C0167B"/>
      </a:accent5>
      <a:accent6>
        <a:srgbClr val="826FB0"/>
      </a:accent6>
      <a:hlink>
        <a:srgbClr val="0066CC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amends-bt-framework_cd3" id="{58BE966E-7C91-6045-B50A-0BE0CCA19846}" vid="{27C979CC-1322-F440-BABA-E3B766B32E7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theme-amends-bt-framework_cd3</Template>
  <TotalTime>9089</TotalTime>
  <Words>1375</Words>
  <Application>Microsoft Office PowerPoint</Application>
  <PresentationFormat>Custom</PresentationFormat>
  <Paragraphs>226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Lucida Sans</vt:lpstr>
      <vt:lpstr>Wingdings</vt:lpstr>
      <vt:lpstr>Calibri</vt:lpstr>
      <vt:lpstr>Courier New</vt:lpstr>
      <vt:lpstr>Lucida Sans Unicode</vt:lpstr>
      <vt:lpstr>BT-Brand-Theme_ver1</vt:lpstr>
      <vt:lpstr>2_BT-Brand-Theme_ver1</vt:lpstr>
      <vt:lpstr>PowerPoint Presentation</vt:lpstr>
      <vt:lpstr>PowerPoint Presentation</vt:lpstr>
      <vt:lpstr>Dispatcher Phoenix is…</vt:lpstr>
      <vt:lpstr>Drive Change with Dispatcher Phoenix’s Healthcare Solution</vt:lpstr>
      <vt:lpstr>Easily Create and Manage Workflows</vt:lpstr>
      <vt:lpstr>Optimize Workflows with LiveFlo</vt:lpstr>
      <vt:lpstr>Schedule Workflows to run when you need them!</vt:lpstr>
      <vt:lpstr>Advanced Capture</vt:lpstr>
      <vt:lpstr>Automated Document Processes  </vt:lpstr>
      <vt:lpstr>Store Documents In A Single Step</vt:lpstr>
      <vt:lpstr>Sharing Documents to Drive Collaboration </vt:lpstr>
      <vt:lpstr>Powerful Scalability</vt:lpstr>
      <vt:lpstr>Healthcare-Specific Use Cases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 Records and Files Easily</vt:lpstr>
      <vt:lpstr>How Medical Professionals Benefit From Dispatcher Phoenix</vt:lpstr>
      <vt:lpstr>Resources</vt:lpstr>
      <vt:lpstr>Marketing Collateral</vt:lpstr>
      <vt:lpstr>Additional Resources</vt:lpstr>
      <vt:lpstr>Thank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TOMOKO KUWABARA</dc:creator>
  <cp:lastModifiedBy>Hayley Haspeslagh</cp:lastModifiedBy>
  <cp:revision>505</cp:revision>
  <cp:lastPrinted>2019-09-23T20:21:32Z</cp:lastPrinted>
  <dcterms:created xsi:type="dcterms:W3CDTF">2019-04-22T06:37:34Z</dcterms:created>
  <dcterms:modified xsi:type="dcterms:W3CDTF">2022-01-07T16:03:13Z</dcterms:modified>
</cp:coreProperties>
</file>